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Inter" panose="020B0502030000000004" pitchFamily="34" charset="0"/>
      <p:regular r:id="rId14"/>
    </p:embeddedFont>
    <p:embeddedFont>
      <p:font typeface="Inter Bold" panose="020B0802030000000004" pitchFamily="34" charset="0"/>
      <p:regular r:id="rId15"/>
      <p:bold r:id="rId16"/>
    </p:embeddedFont>
    <p:embeddedFont>
      <p:font typeface="Inter Italics" panose="020B0502030000000004" pitchFamily="34" charset="0"/>
      <p:regular r:id="rId17"/>
      <p:italic r:id="rId18"/>
    </p:embeddedFont>
    <p:embeddedFont>
      <p:font typeface="League Spartan" pitchFamily="2" charset="77"/>
      <p:regular r:id="rId19"/>
      <p:bold r:id="rId20"/>
    </p:embeddedFont>
    <p:embeddedFont>
      <p:font typeface="Proxima Nova Bold" panose="02000506030000020004" pitchFamily="2" charset="0"/>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03" autoAdjust="0"/>
  </p:normalViewPr>
  <p:slideViewPr>
    <p:cSldViewPr>
      <p:cViewPr varScale="1">
        <p:scale>
          <a:sx n="68" d="100"/>
          <a:sy n="68" d="100"/>
        </p:scale>
        <p:origin x="1000"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SLIDE 1: </a:t>
            </a:r>
          </a:p>
          <a:p>
            <a:r>
              <a:rPr lang="en-US"/>
              <a:t>I'll present the evaluation results and analysis of our face recognition attendance app. The goal of our evaluation was to assess the app's performance in accurately recognizing faces and its overall effectiveness in real-world scenarios.</a:t>
            </a:r>
          </a:p>
          <a:p>
            <a:r>
              <a:rPr lang="en-US"/>
              <a:t>To assess an application's performance, we need a reliable dataset. In this case, we used the VN-Celeb dataset, specifically designed for Vietnamese celebrity recognition. The dataset contains a total of 4720 facial images. </a:t>
            </a:r>
          </a:p>
          <a:p>
            <a:r>
              <a:rPr lang="en-US"/>
              <a:t>To process these images, we utilized the GhostFaceNet model to transform each face into a 512-dimensional embedding vector. And in order to achieve efficient face recognition using the extracted embeddings, we use Facebook AI Similarity Search to compare the similarity between the query image and the images in the dataset. Finally, we employed various metrics to thoroughly evaluate the app's performance.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SLIDE 2:</a:t>
            </a:r>
          </a:p>
          <a:p>
            <a:r>
              <a:rPr lang="en-US"/>
              <a:t>We evaluated the app's performance using several key metrics. The first is accuracy, which sits at an impressive 93.28%. This means out of 100 people trying to use the app, a whopping 93 are recognized correctly. That's a significant level of accuracy you can rely on. </a:t>
            </a:r>
          </a:p>
          <a:p>
            <a:r>
              <a:rPr lang="en-US"/>
              <a:t>But accuracy alone isn't enough. We also looked at precision, which tells us how often the app correctly identifies someone. Here, the app shines again with a precision of 83.63%. This means when the app recognizes someone, you can be highly confident it's the right person.</a:t>
            </a:r>
          </a:p>
          <a:p>
            <a:r>
              <a:rPr lang="en-US"/>
              <a:t>Recall is another crucial metric. It measures the app's ability to find everyone it should recognize.  Our impressive recall of 86.48% signifies the app effectively identifies a vast majority of the people it needs to.</a:t>
            </a:r>
          </a:p>
          <a:p>
            <a:r>
              <a:rPr lang="en-US"/>
              <a:t>These individual metrics paint a strong picture, but to get a complete view, we use the F1-Score. This combines precision and recall, and a high score indicates a balanced performance.  Our app boasts a high F1-Score, confirming its exceptional ability to identify the right people while minimizing errors.</a:t>
            </a:r>
          </a:p>
          <a:p>
            <a:r>
              <a:rPr lang="en-US"/>
              <a:t> In simpler terms, these metrics prove our face recognition attendance app is an outstanding performer. This combination of getting identities right consistently, minimizing false positives, and maximizing true positive detection is exactly what you need for a secure and dependable attendance tracking system.  </a:t>
            </a:r>
          </a:p>
          <a:p>
            <a:r>
              <a:rPr lang="en-US"/>
              <a:t>Now that we've covered the core evaluation metrics like accuracy, precision, and recall, let's dive a little deeper into another powerful analysis tool - the Receiver Operating Characteristic curve, or ROC curve for short.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SLIDE 3:</a:t>
            </a:r>
          </a:p>
          <a:p>
            <a:r>
              <a:rPr lang="en-US"/>
              <a:t>The ROC curve shows us a trade-off between two things:</a:t>
            </a:r>
          </a:p>
          <a:p>
            <a:r>
              <a:rPr lang="en-US"/>
              <a:t>1. Catching everyone who should be recognized (True Positive Rate) – This is like making sure everyone who belongs in the class gets marked present.</a:t>
            </a:r>
          </a:p>
          <a:p>
            <a:r>
              <a:rPr lang="en-US"/>
              <a:t>2. Avoiding mistakes by not recognizing someone who shouldn't be (False Positive Rate) – This is like accidentally marking someone absent who actually came to class.</a:t>
            </a:r>
          </a:p>
          <a:p>
            <a:r>
              <a:rPr lang="en-US"/>
              <a:t>An ideal scenario would be catching everyone who should be recognized (high True Positive Rate) while making zero mistakes (low False Positive Rate). The ROC curve helps us visualize how close the app gets to this ideal. </a:t>
            </a:r>
          </a:p>
          <a:p>
            <a:r>
              <a:rPr lang="en-US"/>
              <a:t>Now, let's talk about the AUC (Area Under the Curve). Imagine the ROC curve as a giant question mark on the graph. The AUC essentially measures the area underneath that curve. A higher AUC value indicates a better-performing model. This AUC score basically tells us that if we randomly selected a positive identity and a negative one, there's a 99.89% chance the app would correctly score and place the positive one higher than the negative one. That's an exceptional level of separation power.</a:t>
            </a:r>
          </a:p>
          <a:p>
            <a:endParaRPr lang="en-US"/>
          </a:p>
          <a:p>
            <a:r>
              <a:rPr lang="en-US"/>
              <a:t>Overall, the evaluation results are promising and showcase the app's strong potential for accurate face recognition in attendance applications.  While factors like image quality and pose variations can influence performance,  we are continuously exploring methods to address these limitations and further enhance the app's robustness. We believe this face recognition attendance app offers a powerful and reliable solution for managing attendance across various scenarios.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jpeg"/><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73388" y="-69382"/>
            <a:ext cx="10478943" cy="10425764"/>
            <a:chOff x="0" y="0"/>
            <a:chExt cx="592096" cy="589091"/>
          </a:xfrm>
        </p:grpSpPr>
        <p:sp>
          <p:nvSpPr>
            <p:cNvPr id="3" name="Freeform 3"/>
            <p:cNvSpPr/>
            <p:nvPr/>
          </p:nvSpPr>
          <p:spPr>
            <a:xfrm>
              <a:off x="0" y="0"/>
              <a:ext cx="592096" cy="589091"/>
            </a:xfrm>
            <a:custGeom>
              <a:avLst/>
              <a:gdLst/>
              <a:ahLst/>
              <a:cxnLst/>
              <a:rect l="l" t="t" r="r" b="b"/>
              <a:pathLst>
                <a:path w="592096" h="589091">
                  <a:moveTo>
                    <a:pt x="388896" y="0"/>
                  </a:moveTo>
                  <a:lnTo>
                    <a:pt x="0" y="0"/>
                  </a:lnTo>
                  <a:lnTo>
                    <a:pt x="203200" y="589091"/>
                  </a:lnTo>
                  <a:lnTo>
                    <a:pt x="592096" y="589091"/>
                  </a:lnTo>
                  <a:lnTo>
                    <a:pt x="388896" y="0"/>
                  </a:lnTo>
                  <a:close/>
                </a:path>
              </a:pathLst>
            </a:custGeom>
            <a:solidFill>
              <a:srgbClr val="0F1035"/>
            </a:solidFill>
          </p:spPr>
          <p:txBody>
            <a:bodyPr/>
            <a:lstStyle/>
            <a:p>
              <a:endParaRPr lang="en-VN"/>
            </a:p>
          </p:txBody>
        </p:sp>
        <p:sp>
          <p:nvSpPr>
            <p:cNvPr id="4" name="TextBox 4"/>
            <p:cNvSpPr txBox="1"/>
            <p:nvPr/>
          </p:nvSpPr>
          <p:spPr>
            <a:xfrm>
              <a:off x="101600" y="-47625"/>
              <a:ext cx="388896" cy="636716"/>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5485073" y="-796925"/>
            <a:ext cx="7192488" cy="10425764"/>
            <a:chOff x="0" y="0"/>
            <a:chExt cx="406400" cy="589091"/>
          </a:xfrm>
        </p:grpSpPr>
        <p:sp>
          <p:nvSpPr>
            <p:cNvPr id="6" name="Freeform 6"/>
            <p:cNvSpPr/>
            <p:nvPr/>
          </p:nvSpPr>
          <p:spPr>
            <a:xfrm>
              <a:off x="0" y="0"/>
              <a:ext cx="406400" cy="589091"/>
            </a:xfrm>
            <a:custGeom>
              <a:avLst/>
              <a:gdLst/>
              <a:ahLst/>
              <a:cxnLst/>
              <a:rect l="l" t="t" r="r" b="b"/>
              <a:pathLst>
                <a:path w="406400" h="589091">
                  <a:moveTo>
                    <a:pt x="203200" y="0"/>
                  </a:moveTo>
                  <a:lnTo>
                    <a:pt x="0" y="0"/>
                  </a:lnTo>
                  <a:lnTo>
                    <a:pt x="203200" y="589091"/>
                  </a:lnTo>
                  <a:lnTo>
                    <a:pt x="406400" y="589091"/>
                  </a:lnTo>
                  <a:lnTo>
                    <a:pt x="203200" y="0"/>
                  </a:lnTo>
                  <a:close/>
                </a:path>
              </a:pathLst>
            </a:custGeom>
            <a:solidFill>
              <a:srgbClr val="0F1035"/>
            </a:solidFill>
          </p:spPr>
          <p:txBody>
            <a:bodyPr/>
            <a:lstStyle/>
            <a:p>
              <a:endParaRPr lang="en-VN"/>
            </a:p>
          </p:txBody>
        </p:sp>
        <p:sp>
          <p:nvSpPr>
            <p:cNvPr id="7" name="TextBox 7"/>
            <p:cNvSpPr txBox="1"/>
            <p:nvPr/>
          </p:nvSpPr>
          <p:spPr>
            <a:xfrm>
              <a:off x="101600" y="-47625"/>
              <a:ext cx="203200" cy="636716"/>
            </a:xfrm>
            <a:prstGeom prst="rect">
              <a:avLst/>
            </a:prstGeom>
          </p:spPr>
          <p:txBody>
            <a:bodyPr lIns="50800" tIns="50800" rIns="50800" bIns="50800" rtlCol="0" anchor="ctr"/>
            <a:lstStyle/>
            <a:p>
              <a:pPr algn="ctr">
                <a:lnSpc>
                  <a:spcPts val="3693"/>
                </a:lnSpc>
              </a:pPr>
              <a:endParaRPr/>
            </a:p>
          </p:txBody>
        </p:sp>
      </p:grpSp>
      <p:sp>
        <p:nvSpPr>
          <p:cNvPr id="9" name="TextBox 9"/>
          <p:cNvSpPr txBox="1"/>
          <p:nvPr/>
        </p:nvSpPr>
        <p:spPr>
          <a:xfrm>
            <a:off x="7634131" y="4577986"/>
            <a:ext cx="9250393" cy="1536700"/>
          </a:xfrm>
          <a:prstGeom prst="rect">
            <a:avLst/>
          </a:prstGeom>
        </p:spPr>
        <p:txBody>
          <a:bodyPr lIns="0" tIns="0" rIns="0" bIns="0" rtlCol="0" anchor="t">
            <a:spAutoFit/>
          </a:bodyPr>
          <a:lstStyle/>
          <a:p>
            <a:pPr marL="0" lvl="0" indent="0" algn="l">
              <a:lnSpc>
                <a:spcPts val="6049"/>
              </a:lnSpc>
              <a:spcBef>
                <a:spcPct val="0"/>
              </a:spcBef>
            </a:pPr>
            <a:r>
              <a:rPr lang="en-US" sz="5499" u="none" strike="noStrike" spc="439">
                <a:solidFill>
                  <a:srgbClr val="0F1035"/>
                </a:solidFill>
                <a:latin typeface="League Spartan"/>
              </a:rPr>
              <a:t>MULTI-EDGE CAPABLE ATTENDANCE SYSTEM</a:t>
            </a:r>
          </a:p>
        </p:txBody>
      </p:sp>
      <p:sp>
        <p:nvSpPr>
          <p:cNvPr id="10" name="TextBox 10"/>
          <p:cNvSpPr txBox="1"/>
          <p:nvPr/>
        </p:nvSpPr>
        <p:spPr>
          <a:xfrm>
            <a:off x="7634131" y="6306761"/>
            <a:ext cx="9467256" cy="446668"/>
          </a:xfrm>
          <a:prstGeom prst="rect">
            <a:avLst/>
          </a:prstGeom>
        </p:spPr>
        <p:txBody>
          <a:bodyPr lIns="0" tIns="0" rIns="0" bIns="0" rtlCol="0" anchor="t">
            <a:spAutoFit/>
          </a:bodyPr>
          <a:lstStyle/>
          <a:p>
            <a:pPr marL="0" lvl="0" indent="0" algn="l">
              <a:lnSpc>
                <a:spcPts val="3617"/>
              </a:lnSpc>
              <a:spcBef>
                <a:spcPct val="0"/>
              </a:spcBef>
            </a:pPr>
            <a:r>
              <a:rPr lang="en-US" sz="2583">
                <a:solidFill>
                  <a:srgbClr val="0F1035"/>
                </a:solidFill>
                <a:latin typeface="Inter"/>
              </a:rPr>
              <a:t>17 MAY, 2024</a:t>
            </a:r>
          </a:p>
        </p:txBody>
      </p:sp>
      <p:sp>
        <p:nvSpPr>
          <p:cNvPr id="11" name="TextBox 11"/>
          <p:cNvSpPr txBox="1"/>
          <p:nvPr/>
        </p:nvSpPr>
        <p:spPr>
          <a:xfrm>
            <a:off x="7634131" y="3616864"/>
            <a:ext cx="7823629" cy="446668"/>
          </a:xfrm>
          <a:prstGeom prst="rect">
            <a:avLst/>
          </a:prstGeom>
        </p:spPr>
        <p:txBody>
          <a:bodyPr lIns="0" tIns="0" rIns="0" bIns="0" rtlCol="0" anchor="t">
            <a:spAutoFit/>
          </a:bodyPr>
          <a:lstStyle/>
          <a:p>
            <a:pPr marL="0" lvl="0" indent="0" algn="l">
              <a:lnSpc>
                <a:spcPts val="3617"/>
              </a:lnSpc>
              <a:spcBef>
                <a:spcPct val="0"/>
              </a:spcBef>
            </a:pPr>
            <a:r>
              <a:rPr lang="en-US" sz="2583">
                <a:solidFill>
                  <a:srgbClr val="0F1035"/>
                </a:solidFill>
                <a:latin typeface="Inter"/>
              </a:rPr>
              <a:t>PRESENTED BY FACEAPP GROUP </a:t>
            </a:r>
          </a:p>
        </p:txBody>
      </p:sp>
      <p:sp>
        <p:nvSpPr>
          <p:cNvPr id="12" name="Freeform 12"/>
          <p:cNvSpPr/>
          <p:nvPr/>
        </p:nvSpPr>
        <p:spPr>
          <a:xfrm>
            <a:off x="3832104" y="3674014"/>
            <a:ext cx="2702072" cy="5472551"/>
          </a:xfrm>
          <a:custGeom>
            <a:avLst/>
            <a:gdLst/>
            <a:ahLst/>
            <a:cxnLst/>
            <a:rect l="l" t="t" r="r" b="b"/>
            <a:pathLst>
              <a:path w="2702072" h="5472551">
                <a:moveTo>
                  <a:pt x="0" y="0"/>
                </a:moveTo>
                <a:lnTo>
                  <a:pt x="2702072" y="0"/>
                </a:lnTo>
                <a:lnTo>
                  <a:pt x="2702072" y="5472551"/>
                </a:lnTo>
                <a:lnTo>
                  <a:pt x="0" y="5472551"/>
                </a:lnTo>
                <a:lnTo>
                  <a:pt x="0" y="0"/>
                </a:lnTo>
                <a:close/>
              </a:path>
            </a:pathLst>
          </a:custGeom>
          <a:blipFill>
            <a:blip r:embed="rId2"/>
            <a:stretch>
              <a:fillRect/>
            </a:stretch>
          </a:blipFill>
        </p:spPr>
        <p:txBody>
          <a:bodyPr/>
          <a:lstStyle/>
          <a:p>
            <a:endParaRPr lang="en-VN"/>
          </a:p>
        </p:txBody>
      </p:sp>
      <p:sp>
        <p:nvSpPr>
          <p:cNvPr id="13" name="Freeform 13"/>
          <p:cNvSpPr/>
          <p:nvPr/>
        </p:nvSpPr>
        <p:spPr>
          <a:xfrm>
            <a:off x="900580" y="1100897"/>
            <a:ext cx="2733277" cy="5535751"/>
          </a:xfrm>
          <a:custGeom>
            <a:avLst/>
            <a:gdLst/>
            <a:ahLst/>
            <a:cxnLst/>
            <a:rect l="l" t="t" r="r" b="b"/>
            <a:pathLst>
              <a:path w="2733277" h="5535751">
                <a:moveTo>
                  <a:pt x="0" y="0"/>
                </a:moveTo>
                <a:lnTo>
                  <a:pt x="2733278" y="0"/>
                </a:lnTo>
                <a:lnTo>
                  <a:pt x="2733278" y="5535751"/>
                </a:lnTo>
                <a:lnTo>
                  <a:pt x="0" y="5535751"/>
                </a:lnTo>
                <a:lnTo>
                  <a:pt x="0" y="0"/>
                </a:lnTo>
                <a:close/>
              </a:path>
            </a:pathLst>
          </a:custGeom>
          <a:blipFill>
            <a:blip r:embed="rId3"/>
            <a:stretch>
              <a:fillRect/>
            </a:stretch>
          </a:blipFill>
        </p:spPr>
        <p:txBody>
          <a:bodyPr/>
          <a:lstStyle/>
          <a:p>
            <a:endParaRPr lang="en-V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115" y="58615"/>
            <a:ext cx="18262885" cy="10228385"/>
            <a:chOff x="0" y="0"/>
            <a:chExt cx="4809978" cy="2693896"/>
          </a:xfrm>
        </p:grpSpPr>
        <p:sp>
          <p:nvSpPr>
            <p:cNvPr id="3" name="Freeform 3"/>
            <p:cNvSpPr/>
            <p:nvPr/>
          </p:nvSpPr>
          <p:spPr>
            <a:xfrm>
              <a:off x="0" y="0"/>
              <a:ext cx="4809978" cy="2693896"/>
            </a:xfrm>
            <a:custGeom>
              <a:avLst/>
              <a:gdLst/>
              <a:ahLst/>
              <a:cxnLst/>
              <a:rect l="l" t="t" r="r" b="b"/>
              <a:pathLst>
                <a:path w="4809978" h="2693896">
                  <a:moveTo>
                    <a:pt x="0" y="0"/>
                  </a:moveTo>
                  <a:lnTo>
                    <a:pt x="4809978" y="0"/>
                  </a:lnTo>
                  <a:lnTo>
                    <a:pt x="4809978" y="2693896"/>
                  </a:lnTo>
                  <a:lnTo>
                    <a:pt x="0" y="2693896"/>
                  </a:lnTo>
                  <a:close/>
                </a:path>
              </a:pathLst>
            </a:custGeom>
            <a:solidFill>
              <a:srgbClr val="0F1035"/>
            </a:solidFill>
          </p:spPr>
          <p:txBody>
            <a:bodyPr/>
            <a:lstStyle/>
            <a:p>
              <a:endParaRPr lang="en-VN"/>
            </a:p>
          </p:txBody>
        </p:sp>
        <p:sp>
          <p:nvSpPr>
            <p:cNvPr id="4" name="TextBox 4"/>
            <p:cNvSpPr txBox="1"/>
            <p:nvPr/>
          </p:nvSpPr>
          <p:spPr>
            <a:xfrm>
              <a:off x="0" y="-47625"/>
              <a:ext cx="4809978" cy="2741521"/>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6752859" y="8751859"/>
            <a:ext cx="1012883" cy="101288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436"/>
            </a:solidFill>
          </p:spPr>
          <p:txBody>
            <a:bodyPr/>
            <a:lstStyle/>
            <a:p>
              <a:endParaRPr lang="en-VN"/>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693"/>
                </a:lnSpc>
              </a:pPr>
              <a:endParaRPr/>
            </a:p>
          </p:txBody>
        </p:sp>
      </p:grpSp>
      <p:sp>
        <p:nvSpPr>
          <p:cNvPr id="8" name="Freeform 8"/>
          <p:cNvSpPr/>
          <p:nvPr/>
        </p:nvSpPr>
        <p:spPr>
          <a:xfrm>
            <a:off x="17069590" y="8937130"/>
            <a:ext cx="429650" cy="642340"/>
          </a:xfrm>
          <a:custGeom>
            <a:avLst/>
            <a:gdLst/>
            <a:ahLst/>
            <a:cxnLst/>
            <a:rect l="l" t="t" r="r" b="b"/>
            <a:pathLst>
              <a:path w="429650" h="642340">
                <a:moveTo>
                  <a:pt x="0" y="0"/>
                </a:moveTo>
                <a:lnTo>
                  <a:pt x="429650" y="0"/>
                </a:lnTo>
                <a:lnTo>
                  <a:pt x="429650" y="642340"/>
                </a:lnTo>
                <a:lnTo>
                  <a:pt x="0" y="6423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a:p>
        </p:txBody>
      </p:sp>
      <p:pic>
        <p:nvPicPr>
          <p:cNvPr id="9" name="Picture 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1758106" y="1441484"/>
            <a:ext cx="14796903" cy="8323258"/>
          </a:xfrm>
          <a:prstGeom prst="rect">
            <a:avLst/>
          </a:prstGeom>
        </p:spPr>
      </p:pic>
      <p:sp>
        <p:nvSpPr>
          <p:cNvPr id="10" name="TextBox 10"/>
          <p:cNvSpPr txBox="1"/>
          <p:nvPr/>
        </p:nvSpPr>
        <p:spPr>
          <a:xfrm>
            <a:off x="6195489" y="229358"/>
            <a:ext cx="5922138" cy="1038225"/>
          </a:xfrm>
          <a:prstGeom prst="rect">
            <a:avLst/>
          </a:prstGeom>
        </p:spPr>
        <p:txBody>
          <a:bodyPr lIns="0" tIns="0" rIns="0" bIns="0" rtlCol="0" anchor="t">
            <a:spAutoFit/>
          </a:bodyPr>
          <a:lstStyle/>
          <a:p>
            <a:pPr marL="0" lvl="0" indent="0" algn="ctr">
              <a:lnSpc>
                <a:spcPts val="8400"/>
              </a:lnSpc>
              <a:spcBef>
                <a:spcPct val="0"/>
              </a:spcBef>
            </a:pPr>
            <a:r>
              <a:rPr lang="en-US" sz="6000" spc="480">
                <a:solidFill>
                  <a:srgbClr val="F3F3F3"/>
                </a:solidFill>
                <a:latin typeface="League Spartan"/>
              </a:rPr>
              <a:t>DEMO VIDEO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9"/>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19901" y="0"/>
            <a:ext cx="10478943" cy="10425764"/>
            <a:chOff x="0" y="0"/>
            <a:chExt cx="592096" cy="589091"/>
          </a:xfrm>
        </p:grpSpPr>
        <p:sp>
          <p:nvSpPr>
            <p:cNvPr id="3" name="Freeform 3"/>
            <p:cNvSpPr/>
            <p:nvPr/>
          </p:nvSpPr>
          <p:spPr>
            <a:xfrm>
              <a:off x="0" y="0"/>
              <a:ext cx="592096" cy="589091"/>
            </a:xfrm>
            <a:custGeom>
              <a:avLst/>
              <a:gdLst/>
              <a:ahLst/>
              <a:cxnLst/>
              <a:rect l="l" t="t" r="r" b="b"/>
              <a:pathLst>
                <a:path w="592096" h="589091">
                  <a:moveTo>
                    <a:pt x="388896" y="0"/>
                  </a:moveTo>
                  <a:lnTo>
                    <a:pt x="0" y="0"/>
                  </a:lnTo>
                  <a:lnTo>
                    <a:pt x="203200" y="589091"/>
                  </a:lnTo>
                  <a:lnTo>
                    <a:pt x="592096" y="589091"/>
                  </a:lnTo>
                  <a:lnTo>
                    <a:pt x="388896" y="0"/>
                  </a:lnTo>
                  <a:close/>
                </a:path>
              </a:pathLst>
            </a:custGeom>
            <a:solidFill>
              <a:srgbClr val="0F1035"/>
            </a:solidFill>
          </p:spPr>
          <p:txBody>
            <a:bodyPr/>
            <a:lstStyle/>
            <a:p>
              <a:endParaRPr lang="en-VN"/>
            </a:p>
          </p:txBody>
        </p:sp>
        <p:sp>
          <p:nvSpPr>
            <p:cNvPr id="4" name="TextBox 4"/>
            <p:cNvSpPr txBox="1"/>
            <p:nvPr/>
          </p:nvSpPr>
          <p:spPr>
            <a:xfrm>
              <a:off x="101600" y="-47625"/>
              <a:ext cx="388896" cy="636716"/>
            </a:xfrm>
            <a:prstGeom prst="rect">
              <a:avLst/>
            </a:prstGeom>
          </p:spPr>
          <p:txBody>
            <a:bodyPr lIns="50800" tIns="50800" rIns="50800" bIns="50800" rtlCol="0" anchor="ctr"/>
            <a:lstStyle/>
            <a:p>
              <a:pPr algn="ctr">
                <a:lnSpc>
                  <a:spcPts val="3693"/>
                </a:lnSpc>
              </a:pPr>
              <a:endParaRPr/>
            </a:p>
          </p:txBody>
        </p:sp>
      </p:grpSp>
      <p:sp>
        <p:nvSpPr>
          <p:cNvPr id="5" name="TextBox 5"/>
          <p:cNvSpPr txBox="1"/>
          <p:nvPr/>
        </p:nvSpPr>
        <p:spPr>
          <a:xfrm>
            <a:off x="8004749" y="3634452"/>
            <a:ext cx="9254551" cy="3132397"/>
          </a:xfrm>
          <a:prstGeom prst="rect">
            <a:avLst/>
          </a:prstGeom>
        </p:spPr>
        <p:txBody>
          <a:bodyPr lIns="0" tIns="0" rIns="0" bIns="0" rtlCol="0" anchor="t">
            <a:spAutoFit/>
          </a:bodyPr>
          <a:lstStyle/>
          <a:p>
            <a:pPr marL="0" lvl="0" indent="0" algn="l">
              <a:lnSpc>
                <a:spcPts val="12279"/>
              </a:lnSpc>
            </a:pPr>
            <a:r>
              <a:rPr lang="en-US" sz="11163" spc="893">
                <a:solidFill>
                  <a:srgbClr val="0F1035"/>
                </a:solidFill>
                <a:latin typeface="League Spartan"/>
              </a:rPr>
              <a:t>THANK YOU</a:t>
            </a:r>
          </a:p>
        </p:txBody>
      </p:sp>
      <p:grpSp>
        <p:nvGrpSpPr>
          <p:cNvPr id="6" name="Group 6"/>
          <p:cNvGrpSpPr/>
          <p:nvPr/>
        </p:nvGrpSpPr>
        <p:grpSpPr>
          <a:xfrm>
            <a:off x="873034" y="3089913"/>
            <a:ext cx="1245328" cy="124532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436"/>
            </a:solidFill>
          </p:spPr>
          <p:txBody>
            <a:bodyPr/>
            <a:lstStyle/>
            <a:p>
              <a:endParaRPr lang="en-VN"/>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693"/>
                </a:lnSpc>
              </a:pPr>
              <a:endParaRPr/>
            </a:p>
          </p:txBody>
        </p:sp>
      </p:grpSp>
      <p:sp>
        <p:nvSpPr>
          <p:cNvPr id="9" name="TextBox 9"/>
          <p:cNvSpPr txBox="1"/>
          <p:nvPr/>
        </p:nvSpPr>
        <p:spPr>
          <a:xfrm>
            <a:off x="8004749" y="6709698"/>
            <a:ext cx="9467256" cy="446668"/>
          </a:xfrm>
          <a:prstGeom prst="rect">
            <a:avLst/>
          </a:prstGeom>
        </p:spPr>
        <p:txBody>
          <a:bodyPr lIns="0" tIns="0" rIns="0" bIns="0" rtlCol="0" anchor="t">
            <a:spAutoFit/>
          </a:bodyPr>
          <a:lstStyle/>
          <a:p>
            <a:pPr marL="0" lvl="0" indent="0" algn="l">
              <a:lnSpc>
                <a:spcPts val="3617"/>
              </a:lnSpc>
              <a:spcBef>
                <a:spcPct val="0"/>
              </a:spcBef>
            </a:pPr>
            <a:r>
              <a:rPr lang="en-US" sz="2583">
                <a:solidFill>
                  <a:srgbClr val="0F1035"/>
                </a:solidFill>
                <a:latin typeface="Inter"/>
              </a:rPr>
              <a:t>17 MAY, 2024</a:t>
            </a:r>
          </a:p>
        </p:txBody>
      </p:sp>
      <p:sp>
        <p:nvSpPr>
          <p:cNvPr id="10" name="TextBox 10"/>
          <p:cNvSpPr txBox="1"/>
          <p:nvPr/>
        </p:nvSpPr>
        <p:spPr>
          <a:xfrm>
            <a:off x="8004749" y="2838004"/>
            <a:ext cx="7823629" cy="446668"/>
          </a:xfrm>
          <a:prstGeom prst="rect">
            <a:avLst/>
          </a:prstGeom>
        </p:spPr>
        <p:txBody>
          <a:bodyPr lIns="0" tIns="0" rIns="0" bIns="0" rtlCol="0" anchor="t">
            <a:spAutoFit/>
          </a:bodyPr>
          <a:lstStyle/>
          <a:p>
            <a:pPr marL="0" lvl="0" indent="0" algn="l">
              <a:lnSpc>
                <a:spcPts val="3617"/>
              </a:lnSpc>
              <a:spcBef>
                <a:spcPct val="0"/>
              </a:spcBef>
            </a:pPr>
            <a:r>
              <a:rPr lang="en-US" sz="2583">
                <a:solidFill>
                  <a:srgbClr val="0F1035"/>
                </a:solidFill>
                <a:latin typeface="Inter"/>
              </a:rPr>
              <a:t>PRESENTED BY FACEAPP GROUP </a:t>
            </a:r>
          </a:p>
        </p:txBody>
      </p:sp>
      <p:sp>
        <p:nvSpPr>
          <p:cNvPr id="11" name="Freeform 11"/>
          <p:cNvSpPr/>
          <p:nvPr/>
        </p:nvSpPr>
        <p:spPr>
          <a:xfrm>
            <a:off x="1280873" y="3391407"/>
            <a:ext cx="429650" cy="642340"/>
          </a:xfrm>
          <a:custGeom>
            <a:avLst/>
            <a:gdLst/>
            <a:ahLst/>
            <a:cxnLst/>
            <a:rect l="l" t="t" r="r" b="b"/>
            <a:pathLst>
              <a:path w="429650" h="642340">
                <a:moveTo>
                  <a:pt x="0" y="0"/>
                </a:moveTo>
                <a:lnTo>
                  <a:pt x="429650" y="0"/>
                </a:lnTo>
                <a:lnTo>
                  <a:pt x="429650" y="642340"/>
                </a:lnTo>
                <a:lnTo>
                  <a:pt x="0" y="642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sp>
        <p:nvSpPr>
          <p:cNvPr id="12" name="Freeform 12"/>
          <p:cNvSpPr/>
          <p:nvPr/>
        </p:nvSpPr>
        <p:spPr>
          <a:xfrm>
            <a:off x="407064" y="224526"/>
            <a:ext cx="3422596" cy="6931840"/>
          </a:xfrm>
          <a:custGeom>
            <a:avLst/>
            <a:gdLst/>
            <a:ahLst/>
            <a:cxnLst/>
            <a:rect l="l" t="t" r="r" b="b"/>
            <a:pathLst>
              <a:path w="3422596" h="6931840">
                <a:moveTo>
                  <a:pt x="0" y="0"/>
                </a:moveTo>
                <a:lnTo>
                  <a:pt x="3422596" y="0"/>
                </a:lnTo>
                <a:lnTo>
                  <a:pt x="3422596" y="6931840"/>
                </a:lnTo>
                <a:lnTo>
                  <a:pt x="0" y="6931840"/>
                </a:lnTo>
                <a:lnTo>
                  <a:pt x="0" y="0"/>
                </a:lnTo>
                <a:close/>
              </a:path>
            </a:pathLst>
          </a:custGeom>
          <a:blipFill>
            <a:blip r:embed="rId4"/>
            <a:stretch>
              <a:fillRect/>
            </a:stretch>
          </a:blipFill>
        </p:spPr>
        <p:txBody>
          <a:bodyPr/>
          <a:lstStyle/>
          <a:p>
            <a:endParaRPr lang="en-VN"/>
          </a:p>
        </p:txBody>
      </p:sp>
      <p:sp>
        <p:nvSpPr>
          <p:cNvPr id="13" name="Freeform 13"/>
          <p:cNvSpPr/>
          <p:nvPr/>
        </p:nvSpPr>
        <p:spPr>
          <a:xfrm>
            <a:off x="4053759" y="3284672"/>
            <a:ext cx="3262408" cy="6607408"/>
          </a:xfrm>
          <a:custGeom>
            <a:avLst/>
            <a:gdLst/>
            <a:ahLst/>
            <a:cxnLst/>
            <a:rect l="l" t="t" r="r" b="b"/>
            <a:pathLst>
              <a:path w="3262408" h="6607408">
                <a:moveTo>
                  <a:pt x="0" y="0"/>
                </a:moveTo>
                <a:lnTo>
                  <a:pt x="3262408" y="0"/>
                </a:lnTo>
                <a:lnTo>
                  <a:pt x="3262408" y="6607408"/>
                </a:lnTo>
                <a:lnTo>
                  <a:pt x="0" y="6607408"/>
                </a:lnTo>
                <a:lnTo>
                  <a:pt x="0" y="0"/>
                </a:lnTo>
                <a:close/>
              </a:path>
            </a:pathLst>
          </a:custGeom>
          <a:blipFill>
            <a:blip r:embed="rId5"/>
            <a:stretch>
              <a:fillRect/>
            </a:stretch>
          </a:blipFill>
        </p:spPr>
        <p:txBody>
          <a:bodyPr/>
          <a:lstStyle/>
          <a:p>
            <a:endParaRPr lang="en-V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4239737" y="1028700"/>
            <a:ext cx="2293243" cy="3608249"/>
            <a:chOff x="0" y="0"/>
            <a:chExt cx="2179320" cy="3429000"/>
          </a:xfrm>
        </p:grpSpPr>
        <p:sp>
          <p:nvSpPr>
            <p:cNvPr id="3" name="Freeform 3"/>
            <p:cNvSpPr/>
            <p:nvPr/>
          </p:nvSpPr>
          <p:spPr>
            <a:xfrm>
              <a:off x="130810" y="241300"/>
              <a:ext cx="1935480" cy="2580640"/>
            </a:xfrm>
            <a:custGeom>
              <a:avLst/>
              <a:gdLst/>
              <a:ahLst/>
              <a:cxnLst/>
              <a:rect l="l" t="t" r="r" b="b"/>
              <a:pathLst>
                <a:path w="1935480" h="2580640">
                  <a:moveTo>
                    <a:pt x="1935480" y="2580640"/>
                  </a:moveTo>
                  <a:lnTo>
                    <a:pt x="0" y="2580640"/>
                  </a:lnTo>
                  <a:lnTo>
                    <a:pt x="0" y="0"/>
                  </a:lnTo>
                  <a:lnTo>
                    <a:pt x="1935480" y="0"/>
                  </a:lnTo>
                  <a:lnTo>
                    <a:pt x="1935480" y="2580640"/>
                  </a:lnTo>
                  <a:close/>
                </a:path>
              </a:pathLst>
            </a:custGeom>
            <a:blipFill>
              <a:blip r:embed="rId2"/>
              <a:stretch>
                <a:fillRect t="-6140" b="-6140"/>
              </a:stretch>
            </a:blipFill>
          </p:spPr>
          <p:txBody>
            <a:bodyPr/>
            <a:lstStyle/>
            <a:p>
              <a:endParaRPr lang="en-VN"/>
            </a:p>
          </p:txBody>
        </p:sp>
        <p:sp>
          <p:nvSpPr>
            <p:cNvPr id="4" name="Freeform 4"/>
            <p:cNvSpPr/>
            <p:nvPr/>
          </p:nvSpPr>
          <p:spPr>
            <a:xfrm>
              <a:off x="0" y="0"/>
              <a:ext cx="2179320" cy="3429000"/>
            </a:xfrm>
            <a:custGeom>
              <a:avLst/>
              <a:gdLst/>
              <a:ahLst/>
              <a:cxnLst/>
              <a:rect l="l" t="t" r="r" b="b"/>
              <a:pathLst>
                <a:path w="2179320" h="3429000">
                  <a:moveTo>
                    <a:pt x="2179320" y="3429000"/>
                  </a:moveTo>
                  <a:lnTo>
                    <a:pt x="0" y="3429000"/>
                  </a:lnTo>
                  <a:lnTo>
                    <a:pt x="0" y="0"/>
                  </a:lnTo>
                  <a:lnTo>
                    <a:pt x="2179320" y="0"/>
                  </a:lnTo>
                  <a:lnTo>
                    <a:pt x="2179320" y="3429000"/>
                  </a:lnTo>
                  <a:close/>
                </a:path>
              </a:pathLst>
            </a:custGeom>
            <a:blipFill>
              <a:blip r:embed="rId3"/>
              <a:stretch>
                <a:fillRect l="-54" r="-54"/>
              </a:stretch>
            </a:blipFill>
          </p:spPr>
          <p:txBody>
            <a:bodyPr/>
            <a:lstStyle/>
            <a:p>
              <a:endParaRPr lang="en-VN"/>
            </a:p>
          </p:txBody>
        </p:sp>
      </p:grpSp>
      <p:grpSp>
        <p:nvGrpSpPr>
          <p:cNvPr id="5" name="Group 5"/>
          <p:cNvGrpSpPr/>
          <p:nvPr/>
        </p:nvGrpSpPr>
        <p:grpSpPr>
          <a:xfrm>
            <a:off x="12692333" y="-1105628"/>
            <a:ext cx="12211540" cy="10685098"/>
            <a:chOff x="0" y="0"/>
            <a:chExt cx="812800" cy="711200"/>
          </a:xfrm>
        </p:grpSpPr>
        <p:sp>
          <p:nvSpPr>
            <p:cNvPr id="6" name="Freeform 6"/>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F1035"/>
            </a:solidFill>
          </p:spPr>
          <p:txBody>
            <a:bodyPr/>
            <a:lstStyle/>
            <a:p>
              <a:endParaRPr lang="en-VN"/>
            </a:p>
          </p:txBody>
        </p:sp>
        <p:sp>
          <p:nvSpPr>
            <p:cNvPr id="7" name="TextBox 7"/>
            <p:cNvSpPr txBox="1"/>
            <p:nvPr/>
          </p:nvSpPr>
          <p:spPr>
            <a:xfrm>
              <a:off x="127000" y="3175"/>
              <a:ext cx="558800" cy="377825"/>
            </a:xfrm>
            <a:prstGeom prst="rect">
              <a:avLst/>
            </a:prstGeom>
          </p:spPr>
          <p:txBody>
            <a:bodyPr lIns="50800" tIns="50800" rIns="50800" bIns="50800" rtlCol="0" anchor="ctr"/>
            <a:lstStyle/>
            <a:p>
              <a:pPr algn="ctr">
                <a:lnSpc>
                  <a:spcPts val="3693"/>
                </a:lnSpc>
              </a:pPr>
              <a:endParaRPr/>
            </a:p>
          </p:txBody>
        </p:sp>
      </p:grpSp>
      <p:grpSp>
        <p:nvGrpSpPr>
          <p:cNvPr id="8" name="Group 8"/>
          <p:cNvGrpSpPr>
            <a:grpSpLocks noChangeAspect="1"/>
          </p:cNvGrpSpPr>
          <p:nvPr/>
        </p:nvGrpSpPr>
        <p:grpSpPr>
          <a:xfrm>
            <a:off x="8126540" y="1028700"/>
            <a:ext cx="2293243" cy="3608249"/>
            <a:chOff x="0" y="0"/>
            <a:chExt cx="2179320" cy="3429000"/>
          </a:xfrm>
        </p:grpSpPr>
        <p:sp>
          <p:nvSpPr>
            <p:cNvPr id="9" name="Freeform 9"/>
            <p:cNvSpPr/>
            <p:nvPr/>
          </p:nvSpPr>
          <p:spPr>
            <a:xfrm>
              <a:off x="130810" y="241300"/>
              <a:ext cx="1935480" cy="2580640"/>
            </a:xfrm>
            <a:custGeom>
              <a:avLst/>
              <a:gdLst/>
              <a:ahLst/>
              <a:cxnLst/>
              <a:rect l="l" t="t" r="r" b="b"/>
              <a:pathLst>
                <a:path w="1935480" h="2580640">
                  <a:moveTo>
                    <a:pt x="1935480" y="2580640"/>
                  </a:moveTo>
                  <a:lnTo>
                    <a:pt x="0" y="2580640"/>
                  </a:lnTo>
                  <a:lnTo>
                    <a:pt x="0" y="0"/>
                  </a:lnTo>
                  <a:lnTo>
                    <a:pt x="1935480" y="0"/>
                  </a:lnTo>
                  <a:lnTo>
                    <a:pt x="1935480" y="2580640"/>
                  </a:lnTo>
                  <a:close/>
                </a:path>
              </a:pathLst>
            </a:custGeom>
            <a:blipFill>
              <a:blip r:embed="rId4"/>
              <a:stretch>
                <a:fillRect l="-16225" r="-16225"/>
              </a:stretch>
            </a:blipFill>
          </p:spPr>
          <p:txBody>
            <a:bodyPr/>
            <a:lstStyle/>
            <a:p>
              <a:endParaRPr lang="en-VN"/>
            </a:p>
          </p:txBody>
        </p:sp>
        <p:sp>
          <p:nvSpPr>
            <p:cNvPr id="10" name="Freeform 10"/>
            <p:cNvSpPr/>
            <p:nvPr/>
          </p:nvSpPr>
          <p:spPr>
            <a:xfrm>
              <a:off x="0" y="0"/>
              <a:ext cx="2179320" cy="3429000"/>
            </a:xfrm>
            <a:custGeom>
              <a:avLst/>
              <a:gdLst/>
              <a:ahLst/>
              <a:cxnLst/>
              <a:rect l="l" t="t" r="r" b="b"/>
              <a:pathLst>
                <a:path w="2179320" h="3429000">
                  <a:moveTo>
                    <a:pt x="2179320" y="3429000"/>
                  </a:moveTo>
                  <a:lnTo>
                    <a:pt x="0" y="3429000"/>
                  </a:lnTo>
                  <a:lnTo>
                    <a:pt x="0" y="0"/>
                  </a:lnTo>
                  <a:lnTo>
                    <a:pt x="2179320" y="0"/>
                  </a:lnTo>
                  <a:lnTo>
                    <a:pt x="2179320" y="3429000"/>
                  </a:lnTo>
                  <a:close/>
                </a:path>
              </a:pathLst>
            </a:custGeom>
            <a:blipFill>
              <a:blip r:embed="rId3"/>
              <a:stretch>
                <a:fillRect l="-54" r="-54"/>
              </a:stretch>
            </a:blipFill>
          </p:spPr>
          <p:txBody>
            <a:bodyPr/>
            <a:lstStyle/>
            <a:p>
              <a:endParaRPr lang="en-VN"/>
            </a:p>
          </p:txBody>
        </p:sp>
      </p:grpSp>
      <p:grpSp>
        <p:nvGrpSpPr>
          <p:cNvPr id="11" name="Group 11"/>
          <p:cNvGrpSpPr/>
          <p:nvPr/>
        </p:nvGrpSpPr>
        <p:grpSpPr>
          <a:xfrm>
            <a:off x="16752859" y="8751859"/>
            <a:ext cx="1012883" cy="101288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436"/>
            </a:solidFill>
          </p:spPr>
          <p:txBody>
            <a:bodyPr/>
            <a:lstStyle/>
            <a:p>
              <a:endParaRPr lang="en-VN"/>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693"/>
                </a:lnSpc>
              </a:pPr>
              <a:endParaRPr/>
            </a:p>
          </p:txBody>
        </p:sp>
      </p:grpSp>
      <p:sp>
        <p:nvSpPr>
          <p:cNvPr id="14" name="Freeform 14"/>
          <p:cNvSpPr/>
          <p:nvPr/>
        </p:nvSpPr>
        <p:spPr>
          <a:xfrm>
            <a:off x="17069590" y="8937130"/>
            <a:ext cx="429650" cy="642340"/>
          </a:xfrm>
          <a:custGeom>
            <a:avLst/>
            <a:gdLst/>
            <a:ahLst/>
            <a:cxnLst/>
            <a:rect l="l" t="t" r="r" b="b"/>
            <a:pathLst>
              <a:path w="429650" h="642340">
                <a:moveTo>
                  <a:pt x="0" y="0"/>
                </a:moveTo>
                <a:lnTo>
                  <a:pt x="429650" y="0"/>
                </a:lnTo>
                <a:lnTo>
                  <a:pt x="429650" y="642340"/>
                </a:lnTo>
                <a:lnTo>
                  <a:pt x="0" y="6423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VN"/>
          </a:p>
        </p:txBody>
      </p:sp>
      <p:grpSp>
        <p:nvGrpSpPr>
          <p:cNvPr id="15" name="Group 15"/>
          <p:cNvGrpSpPr/>
          <p:nvPr/>
        </p:nvGrpSpPr>
        <p:grpSpPr>
          <a:xfrm>
            <a:off x="-3193887" y="5566394"/>
            <a:ext cx="5976299" cy="5229261"/>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F1035"/>
            </a:solidFill>
          </p:spPr>
          <p:txBody>
            <a:bodyPr/>
            <a:lstStyle/>
            <a:p>
              <a:endParaRPr lang="en-VN"/>
            </a:p>
          </p:txBody>
        </p:sp>
        <p:sp>
          <p:nvSpPr>
            <p:cNvPr id="17" name="TextBox 17"/>
            <p:cNvSpPr txBox="1"/>
            <p:nvPr/>
          </p:nvSpPr>
          <p:spPr>
            <a:xfrm>
              <a:off x="127000" y="282575"/>
              <a:ext cx="558800" cy="377825"/>
            </a:xfrm>
            <a:prstGeom prst="rect">
              <a:avLst/>
            </a:prstGeom>
          </p:spPr>
          <p:txBody>
            <a:bodyPr lIns="50800" tIns="50800" rIns="50800" bIns="50800" rtlCol="0" anchor="ctr"/>
            <a:lstStyle/>
            <a:p>
              <a:pPr algn="ctr">
                <a:lnSpc>
                  <a:spcPts val="3693"/>
                </a:lnSpc>
              </a:pPr>
              <a:endParaRPr/>
            </a:p>
          </p:txBody>
        </p:sp>
      </p:grpSp>
      <p:sp>
        <p:nvSpPr>
          <p:cNvPr id="18" name="TextBox 18"/>
          <p:cNvSpPr txBox="1"/>
          <p:nvPr/>
        </p:nvSpPr>
        <p:spPr>
          <a:xfrm rot="5400000">
            <a:off x="-1939122" y="3831916"/>
            <a:ext cx="8229600" cy="2623169"/>
          </a:xfrm>
          <a:prstGeom prst="rect">
            <a:avLst/>
          </a:prstGeom>
        </p:spPr>
        <p:txBody>
          <a:bodyPr lIns="0" tIns="0" rIns="0" bIns="0" rtlCol="0" anchor="t">
            <a:spAutoFit/>
          </a:bodyPr>
          <a:lstStyle/>
          <a:p>
            <a:pPr algn="l">
              <a:lnSpc>
                <a:spcPts val="10235"/>
              </a:lnSpc>
            </a:pPr>
            <a:r>
              <a:rPr lang="en-US" sz="9304" spc="744">
                <a:solidFill>
                  <a:srgbClr val="0F1035"/>
                </a:solidFill>
                <a:latin typeface="League Spartan"/>
              </a:rPr>
              <a:t>TEAM</a:t>
            </a:r>
          </a:p>
          <a:p>
            <a:pPr marL="0" lvl="0" indent="0" algn="l">
              <a:lnSpc>
                <a:spcPts val="10235"/>
              </a:lnSpc>
            </a:pPr>
            <a:r>
              <a:rPr lang="en-US" sz="9304" spc="744">
                <a:solidFill>
                  <a:srgbClr val="0F1035"/>
                </a:solidFill>
                <a:latin typeface="League Spartan"/>
              </a:rPr>
              <a:t>MEMBERS</a:t>
            </a:r>
          </a:p>
        </p:txBody>
      </p:sp>
      <p:sp>
        <p:nvSpPr>
          <p:cNvPr id="19" name="TextBox 19"/>
          <p:cNvSpPr txBox="1"/>
          <p:nvPr/>
        </p:nvSpPr>
        <p:spPr>
          <a:xfrm>
            <a:off x="8109062" y="4661535"/>
            <a:ext cx="2310721" cy="39624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00000"/>
                </a:solidFill>
                <a:latin typeface="Proxima Nova Bold"/>
              </a:rPr>
              <a:t>Khai Vinh Han</a:t>
            </a:r>
          </a:p>
        </p:txBody>
      </p:sp>
      <p:sp>
        <p:nvSpPr>
          <p:cNvPr id="20" name="TextBox 20"/>
          <p:cNvSpPr txBox="1"/>
          <p:nvPr/>
        </p:nvSpPr>
        <p:spPr>
          <a:xfrm>
            <a:off x="4426101" y="4661535"/>
            <a:ext cx="1920515" cy="39624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00000"/>
                </a:solidFill>
                <a:latin typeface="Proxima Nova Bold"/>
              </a:rPr>
              <a:t>Mr. Eric Le</a:t>
            </a:r>
          </a:p>
        </p:txBody>
      </p:sp>
      <p:sp>
        <p:nvSpPr>
          <p:cNvPr id="21" name="TextBox 21"/>
          <p:cNvSpPr txBox="1"/>
          <p:nvPr/>
        </p:nvSpPr>
        <p:spPr>
          <a:xfrm>
            <a:off x="8109062" y="5095875"/>
            <a:ext cx="2310721" cy="405765"/>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00000"/>
                </a:solidFill>
                <a:latin typeface="Inter"/>
              </a:rPr>
              <a:t>Team Leader</a:t>
            </a:r>
          </a:p>
        </p:txBody>
      </p:sp>
      <p:sp>
        <p:nvSpPr>
          <p:cNvPr id="22" name="TextBox 22"/>
          <p:cNvSpPr txBox="1"/>
          <p:nvPr/>
        </p:nvSpPr>
        <p:spPr>
          <a:xfrm>
            <a:off x="4426101" y="5010150"/>
            <a:ext cx="1920515" cy="405765"/>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00000"/>
                </a:solidFill>
                <a:latin typeface="Inter"/>
              </a:rPr>
              <a:t>Mentor</a:t>
            </a:r>
          </a:p>
        </p:txBody>
      </p:sp>
      <p:grpSp>
        <p:nvGrpSpPr>
          <p:cNvPr id="23" name="Group 23"/>
          <p:cNvGrpSpPr>
            <a:grpSpLocks noChangeAspect="1"/>
          </p:cNvGrpSpPr>
          <p:nvPr/>
        </p:nvGrpSpPr>
        <p:grpSpPr>
          <a:xfrm>
            <a:off x="12027936" y="942975"/>
            <a:ext cx="2293243" cy="3608249"/>
            <a:chOff x="0" y="0"/>
            <a:chExt cx="2179320" cy="3429000"/>
          </a:xfrm>
        </p:grpSpPr>
        <p:sp>
          <p:nvSpPr>
            <p:cNvPr id="24" name="Freeform 24"/>
            <p:cNvSpPr/>
            <p:nvPr/>
          </p:nvSpPr>
          <p:spPr>
            <a:xfrm>
              <a:off x="130810" y="241300"/>
              <a:ext cx="1935480" cy="2580640"/>
            </a:xfrm>
            <a:custGeom>
              <a:avLst/>
              <a:gdLst/>
              <a:ahLst/>
              <a:cxnLst/>
              <a:rect l="l" t="t" r="r" b="b"/>
              <a:pathLst>
                <a:path w="1935480" h="2580640">
                  <a:moveTo>
                    <a:pt x="1935480" y="2580640"/>
                  </a:moveTo>
                  <a:lnTo>
                    <a:pt x="0" y="2580640"/>
                  </a:lnTo>
                  <a:lnTo>
                    <a:pt x="0" y="0"/>
                  </a:lnTo>
                  <a:lnTo>
                    <a:pt x="1935480" y="0"/>
                  </a:lnTo>
                  <a:lnTo>
                    <a:pt x="1935480" y="2580640"/>
                  </a:lnTo>
                  <a:close/>
                </a:path>
              </a:pathLst>
            </a:custGeom>
            <a:blipFill>
              <a:blip r:embed="rId7"/>
              <a:stretch>
                <a:fillRect l="-3694" r="-3694"/>
              </a:stretch>
            </a:blipFill>
          </p:spPr>
          <p:txBody>
            <a:bodyPr/>
            <a:lstStyle/>
            <a:p>
              <a:endParaRPr lang="en-VN"/>
            </a:p>
          </p:txBody>
        </p:sp>
        <p:sp>
          <p:nvSpPr>
            <p:cNvPr id="25" name="Freeform 25"/>
            <p:cNvSpPr/>
            <p:nvPr/>
          </p:nvSpPr>
          <p:spPr>
            <a:xfrm>
              <a:off x="0" y="0"/>
              <a:ext cx="2179320" cy="3429000"/>
            </a:xfrm>
            <a:custGeom>
              <a:avLst/>
              <a:gdLst/>
              <a:ahLst/>
              <a:cxnLst/>
              <a:rect l="l" t="t" r="r" b="b"/>
              <a:pathLst>
                <a:path w="2179320" h="3429000">
                  <a:moveTo>
                    <a:pt x="2179320" y="3429000"/>
                  </a:moveTo>
                  <a:lnTo>
                    <a:pt x="0" y="3429000"/>
                  </a:lnTo>
                  <a:lnTo>
                    <a:pt x="0" y="0"/>
                  </a:lnTo>
                  <a:lnTo>
                    <a:pt x="2179320" y="0"/>
                  </a:lnTo>
                  <a:lnTo>
                    <a:pt x="2179320" y="3429000"/>
                  </a:lnTo>
                  <a:close/>
                </a:path>
              </a:pathLst>
            </a:custGeom>
            <a:blipFill>
              <a:blip r:embed="rId3"/>
              <a:stretch>
                <a:fillRect l="-54" r="-54"/>
              </a:stretch>
            </a:blipFill>
          </p:spPr>
          <p:txBody>
            <a:bodyPr/>
            <a:lstStyle/>
            <a:p>
              <a:endParaRPr lang="en-VN"/>
            </a:p>
          </p:txBody>
        </p:sp>
      </p:grpSp>
      <p:sp>
        <p:nvSpPr>
          <p:cNvPr id="26" name="TextBox 26"/>
          <p:cNvSpPr txBox="1"/>
          <p:nvPr/>
        </p:nvSpPr>
        <p:spPr>
          <a:xfrm>
            <a:off x="11370941" y="4587330"/>
            <a:ext cx="3607233" cy="39624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00000"/>
                </a:solidFill>
                <a:latin typeface="Proxima Nova Bold"/>
              </a:rPr>
              <a:t>Bui Thanh Ngan Pham</a:t>
            </a:r>
          </a:p>
        </p:txBody>
      </p:sp>
      <p:sp>
        <p:nvSpPr>
          <p:cNvPr id="27" name="TextBox 27"/>
          <p:cNvSpPr txBox="1"/>
          <p:nvPr/>
        </p:nvSpPr>
        <p:spPr>
          <a:xfrm>
            <a:off x="12010458" y="5010150"/>
            <a:ext cx="2310721" cy="405765"/>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00000"/>
                </a:solidFill>
                <a:latin typeface="Inter"/>
              </a:rPr>
              <a:t>Member</a:t>
            </a:r>
          </a:p>
        </p:txBody>
      </p:sp>
      <p:grpSp>
        <p:nvGrpSpPr>
          <p:cNvPr id="28" name="Group 28"/>
          <p:cNvGrpSpPr>
            <a:grpSpLocks noChangeAspect="1"/>
          </p:cNvGrpSpPr>
          <p:nvPr/>
        </p:nvGrpSpPr>
        <p:grpSpPr>
          <a:xfrm>
            <a:off x="4239737" y="5663565"/>
            <a:ext cx="2293243" cy="3608249"/>
            <a:chOff x="0" y="0"/>
            <a:chExt cx="2179320" cy="3429000"/>
          </a:xfrm>
        </p:grpSpPr>
        <p:sp>
          <p:nvSpPr>
            <p:cNvPr id="29" name="Freeform 29"/>
            <p:cNvSpPr/>
            <p:nvPr/>
          </p:nvSpPr>
          <p:spPr>
            <a:xfrm>
              <a:off x="130810" y="241300"/>
              <a:ext cx="1935480" cy="2580640"/>
            </a:xfrm>
            <a:custGeom>
              <a:avLst/>
              <a:gdLst/>
              <a:ahLst/>
              <a:cxnLst/>
              <a:rect l="l" t="t" r="r" b="b"/>
              <a:pathLst>
                <a:path w="1935480" h="2580640">
                  <a:moveTo>
                    <a:pt x="1935480" y="2580640"/>
                  </a:moveTo>
                  <a:lnTo>
                    <a:pt x="0" y="2580640"/>
                  </a:lnTo>
                  <a:lnTo>
                    <a:pt x="0" y="0"/>
                  </a:lnTo>
                  <a:lnTo>
                    <a:pt x="1935480" y="0"/>
                  </a:lnTo>
                  <a:lnTo>
                    <a:pt x="1935480" y="2580640"/>
                  </a:lnTo>
                  <a:close/>
                </a:path>
              </a:pathLst>
            </a:custGeom>
            <a:solidFill>
              <a:srgbClr val="000000">
                <a:alpha val="0"/>
              </a:srgbClr>
            </a:solidFill>
            <a:ln w="12700">
              <a:solidFill>
                <a:srgbClr val="000000"/>
              </a:solidFill>
            </a:ln>
          </p:spPr>
          <p:txBody>
            <a:bodyPr/>
            <a:lstStyle/>
            <a:p>
              <a:endParaRPr lang="en-VN"/>
            </a:p>
          </p:txBody>
        </p:sp>
        <p:sp>
          <p:nvSpPr>
            <p:cNvPr id="30" name="Freeform 30"/>
            <p:cNvSpPr/>
            <p:nvPr/>
          </p:nvSpPr>
          <p:spPr>
            <a:xfrm>
              <a:off x="0" y="0"/>
              <a:ext cx="2179320" cy="3429000"/>
            </a:xfrm>
            <a:custGeom>
              <a:avLst/>
              <a:gdLst/>
              <a:ahLst/>
              <a:cxnLst/>
              <a:rect l="l" t="t" r="r" b="b"/>
              <a:pathLst>
                <a:path w="2179320" h="3429000">
                  <a:moveTo>
                    <a:pt x="2179320" y="3429000"/>
                  </a:moveTo>
                  <a:lnTo>
                    <a:pt x="0" y="3429000"/>
                  </a:lnTo>
                  <a:lnTo>
                    <a:pt x="0" y="0"/>
                  </a:lnTo>
                  <a:lnTo>
                    <a:pt x="2179320" y="0"/>
                  </a:lnTo>
                  <a:lnTo>
                    <a:pt x="2179320" y="3429000"/>
                  </a:lnTo>
                  <a:close/>
                </a:path>
              </a:pathLst>
            </a:custGeom>
            <a:blipFill>
              <a:blip r:embed="rId3"/>
              <a:stretch>
                <a:fillRect l="-54" r="-54"/>
              </a:stretch>
            </a:blipFill>
          </p:spPr>
          <p:txBody>
            <a:bodyPr/>
            <a:lstStyle/>
            <a:p>
              <a:endParaRPr lang="en-VN"/>
            </a:p>
          </p:txBody>
        </p:sp>
      </p:grpSp>
      <p:grpSp>
        <p:nvGrpSpPr>
          <p:cNvPr id="31" name="Group 31"/>
          <p:cNvGrpSpPr>
            <a:grpSpLocks noChangeAspect="1"/>
          </p:cNvGrpSpPr>
          <p:nvPr/>
        </p:nvGrpSpPr>
        <p:grpSpPr>
          <a:xfrm>
            <a:off x="8126540" y="5663565"/>
            <a:ext cx="2293243" cy="3608249"/>
            <a:chOff x="0" y="0"/>
            <a:chExt cx="2179320" cy="3429000"/>
          </a:xfrm>
        </p:grpSpPr>
        <p:sp>
          <p:nvSpPr>
            <p:cNvPr id="32" name="Freeform 32"/>
            <p:cNvSpPr/>
            <p:nvPr/>
          </p:nvSpPr>
          <p:spPr>
            <a:xfrm>
              <a:off x="130810" y="241300"/>
              <a:ext cx="1935480" cy="2580640"/>
            </a:xfrm>
            <a:custGeom>
              <a:avLst/>
              <a:gdLst/>
              <a:ahLst/>
              <a:cxnLst/>
              <a:rect l="l" t="t" r="r" b="b"/>
              <a:pathLst>
                <a:path w="1935480" h="2580640">
                  <a:moveTo>
                    <a:pt x="1935480" y="2580640"/>
                  </a:moveTo>
                  <a:lnTo>
                    <a:pt x="0" y="2580640"/>
                  </a:lnTo>
                  <a:lnTo>
                    <a:pt x="0" y="0"/>
                  </a:lnTo>
                  <a:lnTo>
                    <a:pt x="1935480" y="0"/>
                  </a:lnTo>
                  <a:lnTo>
                    <a:pt x="1935480" y="2580640"/>
                  </a:lnTo>
                  <a:close/>
                </a:path>
              </a:pathLst>
            </a:custGeom>
            <a:blipFill>
              <a:blip r:embed="rId8"/>
              <a:stretch>
                <a:fillRect l="-16666" r="-16666"/>
              </a:stretch>
            </a:blipFill>
          </p:spPr>
          <p:txBody>
            <a:bodyPr/>
            <a:lstStyle/>
            <a:p>
              <a:endParaRPr lang="en-VN"/>
            </a:p>
          </p:txBody>
        </p:sp>
        <p:sp>
          <p:nvSpPr>
            <p:cNvPr id="33" name="Freeform 33"/>
            <p:cNvSpPr/>
            <p:nvPr/>
          </p:nvSpPr>
          <p:spPr>
            <a:xfrm>
              <a:off x="0" y="0"/>
              <a:ext cx="2179320" cy="3429000"/>
            </a:xfrm>
            <a:custGeom>
              <a:avLst/>
              <a:gdLst/>
              <a:ahLst/>
              <a:cxnLst/>
              <a:rect l="l" t="t" r="r" b="b"/>
              <a:pathLst>
                <a:path w="2179320" h="3429000">
                  <a:moveTo>
                    <a:pt x="2179320" y="3429000"/>
                  </a:moveTo>
                  <a:lnTo>
                    <a:pt x="0" y="3429000"/>
                  </a:lnTo>
                  <a:lnTo>
                    <a:pt x="0" y="0"/>
                  </a:lnTo>
                  <a:lnTo>
                    <a:pt x="2179320" y="0"/>
                  </a:lnTo>
                  <a:lnTo>
                    <a:pt x="2179320" y="3429000"/>
                  </a:lnTo>
                  <a:close/>
                </a:path>
              </a:pathLst>
            </a:custGeom>
            <a:blipFill>
              <a:blip r:embed="rId3"/>
              <a:stretch>
                <a:fillRect l="-54" r="-54"/>
              </a:stretch>
            </a:blipFill>
          </p:spPr>
          <p:txBody>
            <a:bodyPr/>
            <a:lstStyle/>
            <a:p>
              <a:endParaRPr lang="en-VN"/>
            </a:p>
          </p:txBody>
        </p:sp>
      </p:grpSp>
      <p:sp>
        <p:nvSpPr>
          <p:cNvPr id="34" name="TextBox 34"/>
          <p:cNvSpPr txBox="1"/>
          <p:nvPr/>
        </p:nvSpPr>
        <p:spPr>
          <a:xfrm>
            <a:off x="7854011" y="9296400"/>
            <a:ext cx="2820824" cy="39624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00000"/>
                </a:solidFill>
                <a:latin typeface="Proxima Nova Bold"/>
              </a:rPr>
              <a:t>Trung Hieu Nguyen</a:t>
            </a:r>
          </a:p>
        </p:txBody>
      </p:sp>
      <p:sp>
        <p:nvSpPr>
          <p:cNvPr id="35" name="TextBox 35"/>
          <p:cNvSpPr txBox="1"/>
          <p:nvPr/>
        </p:nvSpPr>
        <p:spPr>
          <a:xfrm>
            <a:off x="4187919" y="9296400"/>
            <a:ext cx="2515636" cy="39624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00000"/>
                </a:solidFill>
                <a:latin typeface="Proxima Nova Bold"/>
              </a:rPr>
              <a:t>Phan Le</a:t>
            </a:r>
          </a:p>
        </p:txBody>
      </p:sp>
      <p:sp>
        <p:nvSpPr>
          <p:cNvPr id="36" name="TextBox 36"/>
          <p:cNvSpPr txBox="1"/>
          <p:nvPr/>
        </p:nvSpPr>
        <p:spPr>
          <a:xfrm>
            <a:off x="8109062" y="9730740"/>
            <a:ext cx="2310721" cy="405765"/>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00000"/>
                </a:solidFill>
                <a:latin typeface="Inter"/>
              </a:rPr>
              <a:t>Member</a:t>
            </a:r>
          </a:p>
        </p:txBody>
      </p:sp>
      <p:sp>
        <p:nvSpPr>
          <p:cNvPr id="37" name="TextBox 37"/>
          <p:cNvSpPr txBox="1"/>
          <p:nvPr/>
        </p:nvSpPr>
        <p:spPr>
          <a:xfrm>
            <a:off x="4426101" y="9645015"/>
            <a:ext cx="1920515" cy="405765"/>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00000"/>
                </a:solidFill>
                <a:latin typeface="Inter"/>
              </a:rPr>
              <a:t>Member</a:t>
            </a:r>
          </a:p>
        </p:txBody>
      </p:sp>
      <p:grpSp>
        <p:nvGrpSpPr>
          <p:cNvPr id="38" name="Group 38"/>
          <p:cNvGrpSpPr>
            <a:grpSpLocks noChangeAspect="1"/>
          </p:cNvGrpSpPr>
          <p:nvPr/>
        </p:nvGrpSpPr>
        <p:grpSpPr>
          <a:xfrm>
            <a:off x="12027936" y="5577840"/>
            <a:ext cx="2293243" cy="3608249"/>
            <a:chOff x="0" y="0"/>
            <a:chExt cx="2179320" cy="3429000"/>
          </a:xfrm>
        </p:grpSpPr>
        <p:sp>
          <p:nvSpPr>
            <p:cNvPr id="39" name="Freeform 39"/>
            <p:cNvSpPr/>
            <p:nvPr/>
          </p:nvSpPr>
          <p:spPr>
            <a:xfrm>
              <a:off x="130810" y="241300"/>
              <a:ext cx="1935480" cy="2580640"/>
            </a:xfrm>
            <a:custGeom>
              <a:avLst/>
              <a:gdLst/>
              <a:ahLst/>
              <a:cxnLst/>
              <a:rect l="l" t="t" r="r" b="b"/>
              <a:pathLst>
                <a:path w="1935480" h="2580640">
                  <a:moveTo>
                    <a:pt x="1935480" y="2580640"/>
                  </a:moveTo>
                  <a:lnTo>
                    <a:pt x="0" y="2580640"/>
                  </a:lnTo>
                  <a:lnTo>
                    <a:pt x="0" y="0"/>
                  </a:lnTo>
                  <a:lnTo>
                    <a:pt x="1935480" y="0"/>
                  </a:lnTo>
                  <a:lnTo>
                    <a:pt x="1935480" y="2580640"/>
                  </a:lnTo>
                  <a:close/>
                </a:path>
              </a:pathLst>
            </a:custGeom>
            <a:blipFill>
              <a:blip r:embed="rId9"/>
              <a:stretch>
                <a:fillRect l="-16666" r="-16666"/>
              </a:stretch>
            </a:blipFill>
          </p:spPr>
          <p:txBody>
            <a:bodyPr/>
            <a:lstStyle/>
            <a:p>
              <a:endParaRPr lang="en-VN"/>
            </a:p>
          </p:txBody>
        </p:sp>
        <p:sp>
          <p:nvSpPr>
            <p:cNvPr id="40" name="Freeform 40"/>
            <p:cNvSpPr/>
            <p:nvPr/>
          </p:nvSpPr>
          <p:spPr>
            <a:xfrm>
              <a:off x="0" y="0"/>
              <a:ext cx="2179320" cy="3429000"/>
            </a:xfrm>
            <a:custGeom>
              <a:avLst/>
              <a:gdLst/>
              <a:ahLst/>
              <a:cxnLst/>
              <a:rect l="l" t="t" r="r" b="b"/>
              <a:pathLst>
                <a:path w="2179320" h="3429000">
                  <a:moveTo>
                    <a:pt x="2179320" y="3429000"/>
                  </a:moveTo>
                  <a:lnTo>
                    <a:pt x="0" y="3429000"/>
                  </a:lnTo>
                  <a:lnTo>
                    <a:pt x="0" y="0"/>
                  </a:lnTo>
                  <a:lnTo>
                    <a:pt x="2179320" y="0"/>
                  </a:lnTo>
                  <a:lnTo>
                    <a:pt x="2179320" y="3429000"/>
                  </a:lnTo>
                  <a:close/>
                </a:path>
              </a:pathLst>
            </a:custGeom>
            <a:blipFill>
              <a:blip r:embed="rId3"/>
              <a:stretch>
                <a:fillRect l="-54" r="-54"/>
              </a:stretch>
            </a:blipFill>
          </p:spPr>
          <p:txBody>
            <a:bodyPr/>
            <a:lstStyle/>
            <a:p>
              <a:endParaRPr lang="en-VN"/>
            </a:p>
          </p:txBody>
        </p:sp>
      </p:grpSp>
      <p:sp>
        <p:nvSpPr>
          <p:cNvPr id="41" name="TextBox 41"/>
          <p:cNvSpPr txBox="1"/>
          <p:nvPr/>
        </p:nvSpPr>
        <p:spPr>
          <a:xfrm>
            <a:off x="11370941" y="9309914"/>
            <a:ext cx="3607233" cy="39624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00000"/>
                </a:solidFill>
                <a:latin typeface="Proxima Nova Bold"/>
              </a:rPr>
              <a:t>Thanh Thao Bui</a:t>
            </a:r>
          </a:p>
        </p:txBody>
      </p:sp>
      <p:sp>
        <p:nvSpPr>
          <p:cNvPr id="42" name="TextBox 42"/>
          <p:cNvSpPr txBox="1"/>
          <p:nvPr/>
        </p:nvSpPr>
        <p:spPr>
          <a:xfrm>
            <a:off x="12010458" y="9734729"/>
            <a:ext cx="2310721" cy="405765"/>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00000"/>
                </a:solidFill>
                <a:latin typeface="Inter"/>
              </a:rPr>
              <a:t>Member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F1035"/>
            </a:solidFill>
          </p:spPr>
          <p:txBody>
            <a:bodyPr/>
            <a:lstStyle/>
            <a:p>
              <a:endParaRPr lang="en-VN"/>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17069590" y="8937130"/>
            <a:ext cx="429650" cy="642340"/>
          </a:xfrm>
          <a:custGeom>
            <a:avLst/>
            <a:gdLst/>
            <a:ahLst/>
            <a:cxnLst/>
            <a:rect l="l" t="t" r="r" b="b"/>
            <a:pathLst>
              <a:path w="429650" h="642340">
                <a:moveTo>
                  <a:pt x="0" y="0"/>
                </a:moveTo>
                <a:lnTo>
                  <a:pt x="429650" y="0"/>
                </a:lnTo>
                <a:lnTo>
                  <a:pt x="429650" y="642340"/>
                </a:lnTo>
                <a:lnTo>
                  <a:pt x="0" y="642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grpSp>
        <p:nvGrpSpPr>
          <p:cNvPr id="6" name="Group 6"/>
          <p:cNvGrpSpPr>
            <a:grpSpLocks noChangeAspect="1"/>
          </p:cNvGrpSpPr>
          <p:nvPr/>
        </p:nvGrpSpPr>
        <p:grpSpPr>
          <a:xfrm>
            <a:off x="0" y="361670"/>
            <a:ext cx="3817339" cy="7553261"/>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VN"/>
            </a:p>
          </p:txBody>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6351" r="-28027"/>
              </a:stretch>
            </a:blipFill>
          </p:spPr>
          <p:txBody>
            <a:bodyPr/>
            <a:lstStyle/>
            <a:p>
              <a:endParaRPr lang="en-VN"/>
            </a:p>
          </p:txBody>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VN"/>
            </a:p>
          </p:txBody>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VN"/>
            </a:p>
          </p:txBody>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VN"/>
            </a:p>
          </p:txBody>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VN"/>
            </a:p>
          </p:txBody>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VN"/>
            </a:p>
          </p:txBody>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VN"/>
            </a:p>
          </p:txBody>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VN"/>
            </a:p>
          </p:txBody>
        </p:sp>
      </p:grpSp>
      <p:sp>
        <p:nvSpPr>
          <p:cNvPr id="16" name="TextBox 16"/>
          <p:cNvSpPr txBox="1"/>
          <p:nvPr/>
        </p:nvSpPr>
        <p:spPr>
          <a:xfrm>
            <a:off x="4278922" y="4445923"/>
            <a:ext cx="13486819" cy="2100440"/>
          </a:xfrm>
          <a:prstGeom prst="rect">
            <a:avLst/>
          </a:prstGeom>
        </p:spPr>
        <p:txBody>
          <a:bodyPr lIns="0" tIns="0" rIns="0" bIns="0" rtlCol="0" anchor="t">
            <a:spAutoFit/>
          </a:bodyPr>
          <a:lstStyle/>
          <a:p>
            <a:pPr marL="640613" lvl="1" indent="-320306" algn="just">
              <a:lnSpc>
                <a:spcPts val="4154"/>
              </a:lnSpc>
              <a:buFont typeface="Arial"/>
              <a:buChar char="•"/>
            </a:pPr>
            <a:r>
              <a:rPr lang="en-US" sz="2967">
                <a:solidFill>
                  <a:srgbClr val="F3F3F3"/>
                </a:solidFill>
                <a:latin typeface="Inter"/>
              </a:rPr>
              <a:t>Manual attendance: time-consuming + labor-intensive.</a:t>
            </a:r>
          </a:p>
          <a:p>
            <a:pPr marL="640613" lvl="1" indent="-320306" algn="just">
              <a:lnSpc>
                <a:spcPts val="4154"/>
              </a:lnSpc>
              <a:buFont typeface="Arial"/>
              <a:buChar char="•"/>
            </a:pPr>
            <a:r>
              <a:rPr lang="en-US" sz="2967">
                <a:solidFill>
                  <a:srgbClr val="F3F3F3"/>
                </a:solidFill>
                <a:latin typeface="Inter"/>
              </a:rPr>
              <a:t>Manual attendance processes can lead to inaccuracies.</a:t>
            </a:r>
          </a:p>
          <a:p>
            <a:pPr marL="640613" lvl="1" indent="-320306" algn="just">
              <a:lnSpc>
                <a:spcPts val="4154"/>
              </a:lnSpc>
              <a:buFont typeface="Arial"/>
              <a:buChar char="•"/>
            </a:pPr>
            <a:r>
              <a:rPr lang="en-US" sz="2967">
                <a:solidFill>
                  <a:srgbClr val="F3F3F3"/>
                </a:solidFill>
                <a:latin typeface="Inter"/>
              </a:rPr>
              <a:t>Meanwhile: attendance is crucial for maintaining academic standards.</a:t>
            </a:r>
          </a:p>
          <a:p>
            <a:pPr marL="640613" lvl="1" indent="-320306" algn="just">
              <a:lnSpc>
                <a:spcPts val="4154"/>
              </a:lnSpc>
              <a:buFont typeface="Arial"/>
              <a:buChar char="•"/>
            </a:pPr>
            <a:r>
              <a:rPr lang="en-US" sz="2967">
                <a:solidFill>
                  <a:srgbClr val="F3F3F3"/>
                </a:solidFill>
                <a:latin typeface="Inter"/>
              </a:rPr>
              <a:t>This can lead to loss of interaction, attention, and time.</a:t>
            </a:r>
          </a:p>
        </p:txBody>
      </p:sp>
      <p:sp>
        <p:nvSpPr>
          <p:cNvPr id="17" name="TextBox 17"/>
          <p:cNvSpPr txBox="1"/>
          <p:nvPr/>
        </p:nvSpPr>
        <p:spPr>
          <a:xfrm>
            <a:off x="4544980" y="2643326"/>
            <a:ext cx="11619579" cy="1193800"/>
          </a:xfrm>
          <a:prstGeom prst="rect">
            <a:avLst/>
          </a:prstGeom>
        </p:spPr>
        <p:txBody>
          <a:bodyPr lIns="0" tIns="0" rIns="0" bIns="0" rtlCol="0" anchor="t">
            <a:spAutoFit/>
          </a:bodyPr>
          <a:lstStyle/>
          <a:p>
            <a:pPr marL="0" lvl="0" indent="0" algn="l">
              <a:lnSpc>
                <a:spcPts val="9799"/>
              </a:lnSpc>
              <a:spcBef>
                <a:spcPct val="0"/>
              </a:spcBef>
            </a:pPr>
            <a:r>
              <a:rPr lang="en-US" sz="6999" spc="559">
                <a:solidFill>
                  <a:srgbClr val="F3F3F3"/>
                </a:solidFill>
                <a:latin typeface="League Spartan"/>
              </a:rPr>
              <a:t>PROBLEM STATEMENT</a:t>
            </a:r>
          </a:p>
        </p:txBody>
      </p:sp>
      <p:grpSp>
        <p:nvGrpSpPr>
          <p:cNvPr id="18" name="Group 18"/>
          <p:cNvGrpSpPr>
            <a:grpSpLocks noChangeAspect="1"/>
          </p:cNvGrpSpPr>
          <p:nvPr/>
        </p:nvGrpSpPr>
        <p:grpSpPr>
          <a:xfrm>
            <a:off x="308929" y="7504486"/>
            <a:ext cx="7939988" cy="4149967"/>
            <a:chOff x="0" y="0"/>
            <a:chExt cx="19050000" cy="9956800"/>
          </a:xfrm>
        </p:grpSpPr>
        <p:sp>
          <p:nvSpPr>
            <p:cNvPr id="19" name="Freeform 19"/>
            <p:cNvSpPr/>
            <p:nvPr/>
          </p:nvSpPr>
          <p:spPr>
            <a:xfrm>
              <a:off x="2501900" y="209042"/>
              <a:ext cx="14186915" cy="8502396"/>
            </a:xfrm>
            <a:custGeom>
              <a:avLst/>
              <a:gdLst/>
              <a:ahLst/>
              <a:cxnLst/>
              <a:rect l="l" t="t" r="r" b="b"/>
              <a:pathLst>
                <a:path w="14186915" h="8502396">
                  <a:moveTo>
                    <a:pt x="14186915" y="8502396"/>
                  </a:moveTo>
                  <a:lnTo>
                    <a:pt x="0" y="8502396"/>
                  </a:lnTo>
                  <a:lnTo>
                    <a:pt x="0" y="0"/>
                  </a:lnTo>
                  <a:lnTo>
                    <a:pt x="14186915" y="0"/>
                  </a:lnTo>
                  <a:lnTo>
                    <a:pt x="14186915" y="8502396"/>
                  </a:lnTo>
                  <a:close/>
                </a:path>
              </a:pathLst>
            </a:custGeom>
            <a:blipFill>
              <a:blip r:embed="rId5"/>
              <a:stretch>
                <a:fillRect l="-3272" r="-3272"/>
              </a:stretch>
            </a:blipFill>
          </p:spPr>
          <p:txBody>
            <a:bodyPr/>
            <a:lstStyle/>
            <a:p>
              <a:endParaRPr lang="en-VN"/>
            </a:p>
          </p:txBody>
        </p:sp>
        <p:sp>
          <p:nvSpPr>
            <p:cNvPr id="20" name="Freeform 20"/>
            <p:cNvSpPr/>
            <p:nvPr/>
          </p:nvSpPr>
          <p:spPr>
            <a:xfrm>
              <a:off x="0" y="0"/>
              <a:ext cx="19050000" cy="9956800"/>
            </a:xfrm>
            <a:custGeom>
              <a:avLst/>
              <a:gdLst/>
              <a:ahLst/>
              <a:cxnLst/>
              <a:rect l="l" t="t" r="r" b="b"/>
              <a:pathLst>
                <a:path w="19050000" h="9956800">
                  <a:moveTo>
                    <a:pt x="19050000" y="9956800"/>
                  </a:moveTo>
                  <a:lnTo>
                    <a:pt x="0" y="9956800"/>
                  </a:lnTo>
                  <a:lnTo>
                    <a:pt x="0" y="0"/>
                  </a:lnTo>
                  <a:lnTo>
                    <a:pt x="19050000" y="0"/>
                  </a:lnTo>
                  <a:lnTo>
                    <a:pt x="19050000" y="9956800"/>
                  </a:lnTo>
                  <a:close/>
                </a:path>
              </a:pathLst>
            </a:custGeom>
            <a:blipFill>
              <a:blip r:embed="rId6"/>
              <a:stretch>
                <a:fillRect l="-15" r="-15"/>
              </a:stretch>
            </a:blipFill>
          </p:spPr>
          <p:txBody>
            <a:bodyPr/>
            <a:lstStyle/>
            <a:p>
              <a:endParaRPr lang="en-VN"/>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84416" y="2405729"/>
            <a:ext cx="9007167" cy="7881271"/>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F1035"/>
            </a:solidFill>
          </p:spPr>
          <p:txBody>
            <a:bodyPr/>
            <a:lstStyle/>
            <a:p>
              <a:endParaRPr lang="en-VN"/>
            </a:p>
          </p:txBody>
        </p:sp>
        <p:sp>
          <p:nvSpPr>
            <p:cNvPr id="4" name="TextBox 4"/>
            <p:cNvSpPr txBox="1"/>
            <p:nvPr/>
          </p:nvSpPr>
          <p:spPr>
            <a:xfrm>
              <a:off x="127000" y="282575"/>
              <a:ext cx="558800" cy="377825"/>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17069590" y="8937130"/>
            <a:ext cx="429650" cy="642340"/>
          </a:xfrm>
          <a:custGeom>
            <a:avLst/>
            <a:gdLst/>
            <a:ahLst/>
            <a:cxnLst/>
            <a:rect l="l" t="t" r="r" b="b"/>
            <a:pathLst>
              <a:path w="429650" h="642340">
                <a:moveTo>
                  <a:pt x="0" y="0"/>
                </a:moveTo>
                <a:lnTo>
                  <a:pt x="429650" y="0"/>
                </a:lnTo>
                <a:lnTo>
                  <a:pt x="429650" y="642340"/>
                </a:lnTo>
                <a:lnTo>
                  <a:pt x="0" y="642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grpSp>
        <p:nvGrpSpPr>
          <p:cNvPr id="6" name="Group 6"/>
          <p:cNvGrpSpPr/>
          <p:nvPr/>
        </p:nvGrpSpPr>
        <p:grpSpPr>
          <a:xfrm>
            <a:off x="-443690" y="2872449"/>
            <a:ext cx="9587690" cy="1420046"/>
            <a:chOff x="0" y="0"/>
            <a:chExt cx="2525153" cy="374004"/>
          </a:xfrm>
        </p:grpSpPr>
        <p:sp>
          <p:nvSpPr>
            <p:cNvPr id="7" name="Freeform 7"/>
            <p:cNvSpPr/>
            <p:nvPr/>
          </p:nvSpPr>
          <p:spPr>
            <a:xfrm>
              <a:off x="0" y="0"/>
              <a:ext cx="2525153" cy="374004"/>
            </a:xfrm>
            <a:custGeom>
              <a:avLst/>
              <a:gdLst/>
              <a:ahLst/>
              <a:cxnLst/>
              <a:rect l="l" t="t" r="r" b="b"/>
              <a:pathLst>
                <a:path w="2525153" h="374004">
                  <a:moveTo>
                    <a:pt x="41182" y="0"/>
                  </a:moveTo>
                  <a:lnTo>
                    <a:pt x="2483971" y="0"/>
                  </a:lnTo>
                  <a:cubicBezTo>
                    <a:pt x="2494893" y="0"/>
                    <a:pt x="2505368" y="4339"/>
                    <a:pt x="2513091" y="12062"/>
                  </a:cubicBezTo>
                  <a:cubicBezTo>
                    <a:pt x="2520814" y="19785"/>
                    <a:pt x="2525153" y="30260"/>
                    <a:pt x="2525153" y="41182"/>
                  </a:cubicBezTo>
                  <a:lnTo>
                    <a:pt x="2525153" y="332822"/>
                  </a:lnTo>
                  <a:cubicBezTo>
                    <a:pt x="2525153" y="343744"/>
                    <a:pt x="2520814" y="354219"/>
                    <a:pt x="2513091" y="361942"/>
                  </a:cubicBezTo>
                  <a:cubicBezTo>
                    <a:pt x="2505368" y="369665"/>
                    <a:pt x="2494893" y="374004"/>
                    <a:pt x="2483971" y="374004"/>
                  </a:cubicBezTo>
                  <a:lnTo>
                    <a:pt x="41182" y="374004"/>
                  </a:lnTo>
                  <a:cubicBezTo>
                    <a:pt x="30260" y="374004"/>
                    <a:pt x="19785" y="369665"/>
                    <a:pt x="12062" y="361942"/>
                  </a:cubicBezTo>
                  <a:cubicBezTo>
                    <a:pt x="4339" y="354219"/>
                    <a:pt x="0" y="343744"/>
                    <a:pt x="0" y="332822"/>
                  </a:cubicBezTo>
                  <a:lnTo>
                    <a:pt x="0" y="41182"/>
                  </a:lnTo>
                  <a:cubicBezTo>
                    <a:pt x="0" y="30260"/>
                    <a:pt x="4339" y="19785"/>
                    <a:pt x="12062" y="12062"/>
                  </a:cubicBezTo>
                  <a:cubicBezTo>
                    <a:pt x="19785" y="4339"/>
                    <a:pt x="30260" y="0"/>
                    <a:pt x="41182" y="0"/>
                  </a:cubicBezTo>
                  <a:close/>
                </a:path>
              </a:pathLst>
            </a:custGeom>
            <a:solidFill>
              <a:srgbClr val="0F1035"/>
            </a:solidFill>
          </p:spPr>
          <p:txBody>
            <a:bodyPr/>
            <a:lstStyle/>
            <a:p>
              <a:endParaRPr lang="en-VN"/>
            </a:p>
          </p:txBody>
        </p:sp>
        <p:sp>
          <p:nvSpPr>
            <p:cNvPr id="8" name="TextBox 8"/>
            <p:cNvSpPr txBox="1"/>
            <p:nvPr/>
          </p:nvSpPr>
          <p:spPr>
            <a:xfrm>
              <a:off x="0" y="-47625"/>
              <a:ext cx="2525153" cy="421629"/>
            </a:xfrm>
            <a:prstGeom prst="rect">
              <a:avLst/>
            </a:prstGeom>
          </p:spPr>
          <p:txBody>
            <a:bodyPr lIns="50800" tIns="50800" rIns="50800" bIns="50800" rtlCol="0" anchor="ctr"/>
            <a:lstStyle/>
            <a:p>
              <a:pPr algn="ctr">
                <a:lnSpc>
                  <a:spcPts val="3693"/>
                </a:lnSpc>
              </a:pPr>
              <a:endParaRPr/>
            </a:p>
          </p:txBody>
        </p:sp>
      </p:grpSp>
      <p:sp>
        <p:nvSpPr>
          <p:cNvPr id="9" name="TextBox 9"/>
          <p:cNvSpPr txBox="1"/>
          <p:nvPr/>
        </p:nvSpPr>
        <p:spPr>
          <a:xfrm>
            <a:off x="469761" y="1360519"/>
            <a:ext cx="11777154" cy="1045210"/>
          </a:xfrm>
          <a:prstGeom prst="rect">
            <a:avLst/>
          </a:prstGeom>
        </p:spPr>
        <p:txBody>
          <a:bodyPr lIns="0" tIns="0" rIns="0" bIns="0" rtlCol="0" anchor="t">
            <a:spAutoFit/>
          </a:bodyPr>
          <a:lstStyle/>
          <a:p>
            <a:pPr marL="0" lvl="0" indent="0" algn="l">
              <a:lnSpc>
                <a:spcPts val="8029"/>
              </a:lnSpc>
            </a:pPr>
            <a:r>
              <a:rPr lang="en-US" sz="7299" spc="583">
                <a:solidFill>
                  <a:srgbClr val="0F1035"/>
                </a:solidFill>
                <a:latin typeface="League Spartan"/>
              </a:rPr>
              <a:t>OUR SOLUTION</a:t>
            </a:r>
          </a:p>
        </p:txBody>
      </p:sp>
      <p:sp>
        <p:nvSpPr>
          <p:cNvPr id="10" name="TextBox 10"/>
          <p:cNvSpPr txBox="1"/>
          <p:nvPr/>
        </p:nvSpPr>
        <p:spPr>
          <a:xfrm>
            <a:off x="623299" y="4534459"/>
            <a:ext cx="10441584" cy="5220483"/>
          </a:xfrm>
          <a:prstGeom prst="rect">
            <a:avLst/>
          </a:prstGeom>
        </p:spPr>
        <p:txBody>
          <a:bodyPr lIns="0" tIns="0" rIns="0" bIns="0" rtlCol="0" anchor="t">
            <a:spAutoFit/>
          </a:bodyPr>
          <a:lstStyle/>
          <a:p>
            <a:pPr algn="just">
              <a:lnSpc>
                <a:spcPts val="4086"/>
              </a:lnSpc>
            </a:pPr>
            <a:r>
              <a:rPr lang="en-US" sz="2919">
                <a:solidFill>
                  <a:srgbClr val="292B82"/>
                </a:solidFill>
                <a:latin typeface="Inter Bold"/>
              </a:rPr>
              <a:t>AI-powered attendance system using face recognition.</a:t>
            </a:r>
          </a:p>
          <a:p>
            <a:pPr algn="just">
              <a:lnSpc>
                <a:spcPts val="3666"/>
              </a:lnSpc>
            </a:pPr>
            <a:endParaRPr lang="en-US" sz="2919">
              <a:solidFill>
                <a:srgbClr val="292B82"/>
              </a:solidFill>
              <a:latin typeface="Inter Bold"/>
            </a:endParaRPr>
          </a:p>
          <a:p>
            <a:pPr algn="just">
              <a:lnSpc>
                <a:spcPts val="4226"/>
              </a:lnSpc>
            </a:pPr>
            <a:r>
              <a:rPr lang="en-US" sz="3019">
                <a:solidFill>
                  <a:srgbClr val="0F1035"/>
                </a:solidFill>
                <a:latin typeface="Inter Bold"/>
              </a:rPr>
              <a:t>Benefits: </a:t>
            </a:r>
          </a:p>
          <a:p>
            <a:pPr marL="651842" lvl="1" indent="-325921" algn="just">
              <a:lnSpc>
                <a:spcPts val="4226"/>
              </a:lnSpc>
              <a:buFont typeface="Arial"/>
              <a:buChar char="•"/>
            </a:pPr>
            <a:r>
              <a:rPr lang="en-US" sz="3019">
                <a:solidFill>
                  <a:srgbClr val="0F1035"/>
                </a:solidFill>
                <a:latin typeface="Inter"/>
              </a:rPr>
              <a:t>Time save.</a:t>
            </a:r>
          </a:p>
          <a:p>
            <a:pPr marL="651842" lvl="1" indent="-325921" algn="just">
              <a:lnSpc>
                <a:spcPts val="4226"/>
              </a:lnSpc>
              <a:buFont typeface="Arial"/>
              <a:buChar char="•"/>
            </a:pPr>
            <a:r>
              <a:rPr lang="en-US" sz="3019">
                <a:solidFill>
                  <a:srgbClr val="0F1035"/>
                </a:solidFill>
                <a:latin typeface="Inter"/>
              </a:rPr>
              <a:t>Security Improvement.</a:t>
            </a:r>
          </a:p>
          <a:p>
            <a:pPr marL="651842" lvl="1" indent="-325921" algn="just">
              <a:lnSpc>
                <a:spcPts val="4226"/>
              </a:lnSpc>
              <a:buFont typeface="Arial"/>
              <a:buChar char="•"/>
            </a:pPr>
            <a:r>
              <a:rPr lang="en-US" sz="3019">
                <a:solidFill>
                  <a:srgbClr val="0F1035"/>
                </a:solidFill>
                <a:latin typeface="Inter"/>
              </a:rPr>
              <a:t>High Efficiency.</a:t>
            </a:r>
          </a:p>
          <a:p>
            <a:pPr algn="just">
              <a:lnSpc>
                <a:spcPts val="4226"/>
              </a:lnSpc>
            </a:pPr>
            <a:endParaRPr lang="en-US" sz="3019">
              <a:solidFill>
                <a:srgbClr val="0F1035"/>
              </a:solidFill>
              <a:latin typeface="Inter"/>
            </a:endParaRPr>
          </a:p>
          <a:p>
            <a:pPr algn="just">
              <a:lnSpc>
                <a:spcPts val="4226"/>
              </a:lnSpc>
            </a:pPr>
            <a:r>
              <a:rPr lang="en-US" sz="3019">
                <a:solidFill>
                  <a:srgbClr val="0F1035"/>
                </a:solidFill>
                <a:latin typeface="Inter Italics"/>
              </a:rPr>
              <a:t>Solution eliminates manual attendance's time-consuming nature, promoting ease of use and self-awareness.</a:t>
            </a:r>
          </a:p>
          <a:p>
            <a:pPr algn="just">
              <a:lnSpc>
                <a:spcPts val="4226"/>
              </a:lnSpc>
            </a:pPr>
            <a:endParaRPr lang="en-US" sz="3019">
              <a:solidFill>
                <a:srgbClr val="0F1035"/>
              </a:solidFill>
              <a:latin typeface="Inter Italics"/>
            </a:endParaRPr>
          </a:p>
        </p:txBody>
      </p:sp>
      <p:sp>
        <p:nvSpPr>
          <p:cNvPr id="11" name="TextBox 11"/>
          <p:cNvSpPr txBox="1"/>
          <p:nvPr/>
        </p:nvSpPr>
        <p:spPr>
          <a:xfrm>
            <a:off x="623299" y="3109323"/>
            <a:ext cx="8155760" cy="860574"/>
          </a:xfrm>
          <a:prstGeom prst="rect">
            <a:avLst/>
          </a:prstGeom>
        </p:spPr>
        <p:txBody>
          <a:bodyPr lIns="0" tIns="0" rIns="0" bIns="0" rtlCol="0" anchor="t">
            <a:spAutoFit/>
          </a:bodyPr>
          <a:lstStyle/>
          <a:p>
            <a:pPr marL="0" lvl="0" indent="0" algn="l">
              <a:lnSpc>
                <a:spcPts val="7166"/>
              </a:lnSpc>
              <a:spcBef>
                <a:spcPct val="0"/>
              </a:spcBef>
            </a:pPr>
            <a:r>
              <a:rPr lang="en-US" sz="5119">
                <a:solidFill>
                  <a:srgbClr val="F3F3F3"/>
                </a:solidFill>
                <a:latin typeface="Proxima Nova Bold"/>
              </a:rPr>
              <a:t>FaceApp: AI Attendance </a:t>
            </a:r>
          </a:p>
        </p:txBody>
      </p:sp>
      <p:sp>
        <p:nvSpPr>
          <p:cNvPr id="12" name="Freeform 12"/>
          <p:cNvSpPr/>
          <p:nvPr/>
        </p:nvSpPr>
        <p:spPr>
          <a:xfrm>
            <a:off x="10889269" y="225109"/>
            <a:ext cx="3022370" cy="6121256"/>
          </a:xfrm>
          <a:custGeom>
            <a:avLst/>
            <a:gdLst/>
            <a:ahLst/>
            <a:cxnLst/>
            <a:rect l="l" t="t" r="r" b="b"/>
            <a:pathLst>
              <a:path w="3022370" h="6121256">
                <a:moveTo>
                  <a:pt x="0" y="0"/>
                </a:moveTo>
                <a:lnTo>
                  <a:pt x="3022370" y="0"/>
                </a:lnTo>
                <a:lnTo>
                  <a:pt x="3022370" y="6121255"/>
                </a:lnTo>
                <a:lnTo>
                  <a:pt x="0" y="6121255"/>
                </a:lnTo>
                <a:lnTo>
                  <a:pt x="0" y="0"/>
                </a:lnTo>
                <a:close/>
              </a:path>
            </a:pathLst>
          </a:custGeom>
          <a:blipFill>
            <a:blip r:embed="rId4"/>
            <a:stretch>
              <a:fillRect/>
            </a:stretch>
          </a:blipFill>
        </p:spPr>
        <p:txBody>
          <a:bodyPr/>
          <a:lstStyle/>
          <a:p>
            <a:endParaRPr lang="en-VN"/>
          </a:p>
        </p:txBody>
      </p:sp>
      <p:sp>
        <p:nvSpPr>
          <p:cNvPr id="13" name="Freeform 13"/>
          <p:cNvSpPr/>
          <p:nvPr/>
        </p:nvSpPr>
        <p:spPr>
          <a:xfrm>
            <a:off x="13821629" y="3866390"/>
            <a:ext cx="3019539" cy="6115523"/>
          </a:xfrm>
          <a:custGeom>
            <a:avLst/>
            <a:gdLst/>
            <a:ahLst/>
            <a:cxnLst/>
            <a:rect l="l" t="t" r="r" b="b"/>
            <a:pathLst>
              <a:path w="3019539" h="6115523">
                <a:moveTo>
                  <a:pt x="0" y="0"/>
                </a:moveTo>
                <a:lnTo>
                  <a:pt x="3019539" y="0"/>
                </a:lnTo>
                <a:lnTo>
                  <a:pt x="3019539" y="6115523"/>
                </a:lnTo>
                <a:lnTo>
                  <a:pt x="0" y="6115523"/>
                </a:lnTo>
                <a:lnTo>
                  <a:pt x="0" y="0"/>
                </a:lnTo>
                <a:close/>
              </a:path>
            </a:pathLst>
          </a:custGeom>
          <a:blipFill>
            <a:blip r:embed="rId5"/>
            <a:stretch>
              <a:fillRect/>
            </a:stretch>
          </a:blipFill>
        </p:spPr>
        <p:txBody>
          <a:bodyPr/>
          <a:lstStyle/>
          <a:p>
            <a:endParaRPr lang="en-V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grpSp>
        <p:nvGrpSpPr>
          <p:cNvPr id="2" name="Group 2"/>
          <p:cNvGrpSpPr/>
          <p:nvPr/>
        </p:nvGrpSpPr>
        <p:grpSpPr>
          <a:xfrm>
            <a:off x="-13834163" y="2814337"/>
            <a:ext cx="16629442" cy="8599725"/>
            <a:chOff x="0" y="0"/>
            <a:chExt cx="1145920" cy="592600"/>
          </a:xfrm>
        </p:grpSpPr>
        <p:sp>
          <p:nvSpPr>
            <p:cNvPr id="3" name="Freeform 3"/>
            <p:cNvSpPr/>
            <p:nvPr/>
          </p:nvSpPr>
          <p:spPr>
            <a:xfrm>
              <a:off x="0" y="0"/>
              <a:ext cx="1145920" cy="592600"/>
            </a:xfrm>
            <a:custGeom>
              <a:avLst/>
              <a:gdLst/>
              <a:ahLst/>
              <a:cxnLst/>
              <a:rect l="l" t="t" r="r" b="b"/>
              <a:pathLst>
                <a:path w="1145920" h="592600">
                  <a:moveTo>
                    <a:pt x="203200" y="0"/>
                  </a:moveTo>
                  <a:lnTo>
                    <a:pt x="942720" y="0"/>
                  </a:lnTo>
                  <a:lnTo>
                    <a:pt x="1145920" y="592600"/>
                  </a:lnTo>
                  <a:lnTo>
                    <a:pt x="0" y="592600"/>
                  </a:lnTo>
                  <a:lnTo>
                    <a:pt x="203200" y="0"/>
                  </a:lnTo>
                  <a:close/>
                </a:path>
              </a:pathLst>
            </a:custGeom>
            <a:solidFill>
              <a:srgbClr val="0F1035"/>
            </a:solidFill>
          </p:spPr>
          <p:txBody>
            <a:bodyPr/>
            <a:lstStyle/>
            <a:p>
              <a:endParaRPr lang="en-VN"/>
            </a:p>
          </p:txBody>
        </p:sp>
        <p:sp>
          <p:nvSpPr>
            <p:cNvPr id="4" name="TextBox 4"/>
            <p:cNvSpPr txBox="1"/>
            <p:nvPr/>
          </p:nvSpPr>
          <p:spPr>
            <a:xfrm>
              <a:off x="127000" y="-47625"/>
              <a:ext cx="891920" cy="640225"/>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10212812" y="1325325"/>
            <a:ext cx="6856779" cy="8124699"/>
          </a:xfrm>
          <a:custGeom>
            <a:avLst/>
            <a:gdLst/>
            <a:ahLst/>
            <a:cxnLst/>
            <a:rect l="l" t="t" r="r" b="b"/>
            <a:pathLst>
              <a:path w="6856779" h="8124699">
                <a:moveTo>
                  <a:pt x="0" y="0"/>
                </a:moveTo>
                <a:lnTo>
                  <a:pt x="6856778" y="0"/>
                </a:lnTo>
                <a:lnTo>
                  <a:pt x="6856778" y="8124699"/>
                </a:lnTo>
                <a:lnTo>
                  <a:pt x="0" y="8124699"/>
                </a:lnTo>
                <a:lnTo>
                  <a:pt x="0" y="0"/>
                </a:lnTo>
                <a:close/>
              </a:path>
            </a:pathLst>
          </a:custGeom>
          <a:blipFill>
            <a:blip r:embed="rId2"/>
            <a:stretch>
              <a:fillRect/>
            </a:stretch>
          </a:blipFill>
        </p:spPr>
        <p:txBody>
          <a:bodyPr/>
          <a:lstStyle/>
          <a:p>
            <a:endParaRPr lang="en-VN"/>
          </a:p>
        </p:txBody>
      </p:sp>
      <p:grpSp>
        <p:nvGrpSpPr>
          <p:cNvPr id="6" name="Group 6"/>
          <p:cNvGrpSpPr/>
          <p:nvPr/>
        </p:nvGrpSpPr>
        <p:grpSpPr>
          <a:xfrm>
            <a:off x="16752859" y="8751859"/>
            <a:ext cx="1012883" cy="101288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1035"/>
            </a:solidFill>
          </p:spPr>
          <p:txBody>
            <a:bodyPr/>
            <a:lstStyle/>
            <a:p>
              <a:endParaRPr lang="en-VN"/>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693"/>
                </a:lnSpc>
              </a:pPr>
              <a:endParaRPr/>
            </a:p>
          </p:txBody>
        </p:sp>
      </p:grpSp>
      <p:sp>
        <p:nvSpPr>
          <p:cNvPr id="9" name="Freeform 9"/>
          <p:cNvSpPr/>
          <p:nvPr/>
        </p:nvSpPr>
        <p:spPr>
          <a:xfrm>
            <a:off x="17069590" y="8937130"/>
            <a:ext cx="429650" cy="642340"/>
          </a:xfrm>
          <a:custGeom>
            <a:avLst/>
            <a:gdLst/>
            <a:ahLst/>
            <a:cxnLst/>
            <a:rect l="l" t="t" r="r" b="b"/>
            <a:pathLst>
              <a:path w="429650" h="642340">
                <a:moveTo>
                  <a:pt x="0" y="0"/>
                </a:moveTo>
                <a:lnTo>
                  <a:pt x="429650" y="0"/>
                </a:lnTo>
                <a:lnTo>
                  <a:pt x="429650" y="642340"/>
                </a:lnTo>
                <a:lnTo>
                  <a:pt x="0" y="642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sp>
        <p:nvSpPr>
          <p:cNvPr id="10" name="TextBox 10"/>
          <p:cNvSpPr txBox="1"/>
          <p:nvPr/>
        </p:nvSpPr>
        <p:spPr>
          <a:xfrm>
            <a:off x="1028700" y="1086973"/>
            <a:ext cx="12474038" cy="877570"/>
          </a:xfrm>
          <a:prstGeom prst="rect">
            <a:avLst/>
          </a:prstGeom>
        </p:spPr>
        <p:txBody>
          <a:bodyPr lIns="0" tIns="0" rIns="0" bIns="0" rtlCol="0" anchor="t">
            <a:spAutoFit/>
          </a:bodyPr>
          <a:lstStyle/>
          <a:p>
            <a:pPr marL="0" lvl="0" indent="0" algn="l">
              <a:lnSpc>
                <a:spcPts val="6710"/>
              </a:lnSpc>
            </a:pPr>
            <a:r>
              <a:rPr lang="en-US" sz="6100" spc="488">
                <a:solidFill>
                  <a:srgbClr val="0F1035"/>
                </a:solidFill>
                <a:latin typeface="League Spartan"/>
              </a:rPr>
              <a:t>METHODOLOGY</a:t>
            </a:r>
          </a:p>
        </p:txBody>
      </p:sp>
      <p:sp>
        <p:nvSpPr>
          <p:cNvPr id="11" name="TextBox 11"/>
          <p:cNvSpPr txBox="1"/>
          <p:nvPr/>
        </p:nvSpPr>
        <p:spPr>
          <a:xfrm>
            <a:off x="826819" y="2738290"/>
            <a:ext cx="6438900" cy="564129"/>
          </a:xfrm>
          <a:prstGeom prst="rect">
            <a:avLst/>
          </a:prstGeom>
        </p:spPr>
        <p:txBody>
          <a:bodyPr wrap="square" lIns="0" tIns="0" rIns="0" bIns="0" rtlCol="0" anchor="t">
            <a:spAutoFit/>
          </a:bodyPr>
          <a:lstStyle/>
          <a:p>
            <a:pPr algn="ctr">
              <a:lnSpc>
                <a:spcPts val="4759"/>
              </a:lnSpc>
            </a:pPr>
            <a:r>
              <a:rPr lang="en-US" sz="3399" dirty="0">
                <a:solidFill>
                  <a:srgbClr val="0F1035"/>
                </a:solidFill>
                <a:latin typeface="Inter Bold"/>
              </a:rPr>
              <a:t>Why choose </a:t>
            </a:r>
            <a:r>
              <a:rPr lang="en-US" sz="3399" dirty="0" err="1">
                <a:solidFill>
                  <a:srgbClr val="0F1035"/>
                </a:solidFill>
                <a:latin typeface="Inter Bold"/>
              </a:rPr>
              <a:t>GhostFaceNet</a:t>
            </a:r>
            <a:r>
              <a:rPr lang="en-US" sz="3399" dirty="0">
                <a:solidFill>
                  <a:srgbClr val="0F1035"/>
                </a:solidFill>
                <a:latin typeface="Inter Bold"/>
              </a:rPr>
              <a:t>?</a:t>
            </a:r>
          </a:p>
        </p:txBody>
      </p:sp>
      <p:sp>
        <p:nvSpPr>
          <p:cNvPr id="12" name="TextBox 12"/>
          <p:cNvSpPr txBox="1"/>
          <p:nvPr/>
        </p:nvSpPr>
        <p:spPr>
          <a:xfrm>
            <a:off x="1028700" y="3588084"/>
            <a:ext cx="4965874" cy="17900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F1035"/>
                </a:solidFill>
                <a:latin typeface="Inter"/>
              </a:rPr>
              <a:t>Lightweight</a:t>
            </a:r>
          </a:p>
          <a:p>
            <a:pPr marL="734059" lvl="1" indent="-367030" algn="l">
              <a:lnSpc>
                <a:spcPts val="4759"/>
              </a:lnSpc>
              <a:buFont typeface="Arial"/>
              <a:buChar char="•"/>
            </a:pPr>
            <a:r>
              <a:rPr lang="en-US" sz="3399">
                <a:solidFill>
                  <a:srgbClr val="0F1035"/>
                </a:solidFill>
                <a:latin typeface="Inter"/>
              </a:rPr>
              <a:t>High Efficiency</a:t>
            </a:r>
          </a:p>
          <a:p>
            <a:pPr marL="734059" lvl="1" indent="-367030" algn="l">
              <a:lnSpc>
                <a:spcPts val="4759"/>
              </a:lnSpc>
              <a:buFont typeface="Arial"/>
              <a:buChar char="•"/>
            </a:pPr>
            <a:r>
              <a:rPr lang="en-US" sz="3399">
                <a:solidFill>
                  <a:srgbClr val="0F1035"/>
                </a:solidFill>
                <a:latin typeface="Inter"/>
              </a:rPr>
              <a:t>Speed and Accuracy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grpSp>
        <p:nvGrpSpPr>
          <p:cNvPr id="2" name="Group 2"/>
          <p:cNvGrpSpPr/>
          <p:nvPr/>
        </p:nvGrpSpPr>
        <p:grpSpPr>
          <a:xfrm>
            <a:off x="-6727542" y="5987138"/>
            <a:ext cx="16629442" cy="8599725"/>
            <a:chOff x="0" y="0"/>
            <a:chExt cx="1145920" cy="592600"/>
          </a:xfrm>
        </p:grpSpPr>
        <p:sp>
          <p:nvSpPr>
            <p:cNvPr id="3" name="Freeform 3"/>
            <p:cNvSpPr/>
            <p:nvPr/>
          </p:nvSpPr>
          <p:spPr>
            <a:xfrm>
              <a:off x="0" y="0"/>
              <a:ext cx="1145920" cy="592600"/>
            </a:xfrm>
            <a:custGeom>
              <a:avLst/>
              <a:gdLst/>
              <a:ahLst/>
              <a:cxnLst/>
              <a:rect l="l" t="t" r="r" b="b"/>
              <a:pathLst>
                <a:path w="1145920" h="592600">
                  <a:moveTo>
                    <a:pt x="203200" y="0"/>
                  </a:moveTo>
                  <a:lnTo>
                    <a:pt x="942720" y="0"/>
                  </a:lnTo>
                  <a:lnTo>
                    <a:pt x="1145920" y="592600"/>
                  </a:lnTo>
                  <a:lnTo>
                    <a:pt x="0" y="592600"/>
                  </a:lnTo>
                  <a:lnTo>
                    <a:pt x="203200" y="0"/>
                  </a:lnTo>
                  <a:close/>
                </a:path>
              </a:pathLst>
            </a:custGeom>
            <a:solidFill>
              <a:srgbClr val="0F1035"/>
            </a:solidFill>
          </p:spPr>
          <p:txBody>
            <a:bodyPr/>
            <a:lstStyle/>
            <a:p>
              <a:endParaRPr lang="en-VN"/>
            </a:p>
          </p:txBody>
        </p:sp>
        <p:sp>
          <p:nvSpPr>
            <p:cNvPr id="4" name="TextBox 4"/>
            <p:cNvSpPr txBox="1"/>
            <p:nvPr/>
          </p:nvSpPr>
          <p:spPr>
            <a:xfrm>
              <a:off x="127000" y="-47625"/>
              <a:ext cx="891920" cy="640225"/>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6752859" y="8751859"/>
            <a:ext cx="1012883" cy="101288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1035"/>
            </a:solidFill>
          </p:spPr>
          <p:txBody>
            <a:bodyPr/>
            <a:lstStyle/>
            <a:p>
              <a:endParaRPr lang="en-VN"/>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693"/>
                </a:lnSpc>
              </a:pPr>
              <a:endParaRPr/>
            </a:p>
          </p:txBody>
        </p:sp>
      </p:grpSp>
      <p:sp>
        <p:nvSpPr>
          <p:cNvPr id="8" name="Freeform 8"/>
          <p:cNvSpPr/>
          <p:nvPr/>
        </p:nvSpPr>
        <p:spPr>
          <a:xfrm>
            <a:off x="17069590" y="8937130"/>
            <a:ext cx="429650" cy="642340"/>
          </a:xfrm>
          <a:custGeom>
            <a:avLst/>
            <a:gdLst/>
            <a:ahLst/>
            <a:cxnLst/>
            <a:rect l="l" t="t" r="r" b="b"/>
            <a:pathLst>
              <a:path w="429650" h="642340">
                <a:moveTo>
                  <a:pt x="0" y="0"/>
                </a:moveTo>
                <a:lnTo>
                  <a:pt x="429650" y="0"/>
                </a:lnTo>
                <a:lnTo>
                  <a:pt x="429650" y="642340"/>
                </a:lnTo>
                <a:lnTo>
                  <a:pt x="0" y="642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sp>
        <p:nvSpPr>
          <p:cNvPr id="9" name="Freeform 9"/>
          <p:cNvSpPr/>
          <p:nvPr/>
        </p:nvSpPr>
        <p:spPr>
          <a:xfrm>
            <a:off x="9379485" y="4432652"/>
            <a:ext cx="6968804" cy="4825648"/>
          </a:xfrm>
          <a:custGeom>
            <a:avLst/>
            <a:gdLst/>
            <a:ahLst/>
            <a:cxnLst/>
            <a:rect l="l" t="t" r="r" b="b"/>
            <a:pathLst>
              <a:path w="6968804" h="4825648">
                <a:moveTo>
                  <a:pt x="0" y="0"/>
                </a:moveTo>
                <a:lnTo>
                  <a:pt x="6968804" y="0"/>
                </a:lnTo>
                <a:lnTo>
                  <a:pt x="6968804" y="4825648"/>
                </a:lnTo>
                <a:lnTo>
                  <a:pt x="0" y="4825648"/>
                </a:lnTo>
                <a:lnTo>
                  <a:pt x="0" y="0"/>
                </a:lnTo>
                <a:close/>
              </a:path>
            </a:pathLst>
          </a:custGeom>
          <a:blipFill>
            <a:blip r:embed="rId4"/>
            <a:stretch>
              <a:fillRect/>
            </a:stretch>
          </a:blipFill>
        </p:spPr>
        <p:txBody>
          <a:bodyPr/>
          <a:lstStyle/>
          <a:p>
            <a:endParaRPr lang="en-VN"/>
          </a:p>
        </p:txBody>
      </p:sp>
      <p:sp>
        <p:nvSpPr>
          <p:cNvPr id="10" name="Freeform 10"/>
          <p:cNvSpPr/>
          <p:nvPr/>
        </p:nvSpPr>
        <p:spPr>
          <a:xfrm>
            <a:off x="11063149" y="860868"/>
            <a:ext cx="3601476" cy="3076261"/>
          </a:xfrm>
          <a:custGeom>
            <a:avLst/>
            <a:gdLst/>
            <a:ahLst/>
            <a:cxnLst/>
            <a:rect l="l" t="t" r="r" b="b"/>
            <a:pathLst>
              <a:path w="3601476" h="3076261">
                <a:moveTo>
                  <a:pt x="0" y="0"/>
                </a:moveTo>
                <a:lnTo>
                  <a:pt x="3601476" y="0"/>
                </a:lnTo>
                <a:lnTo>
                  <a:pt x="3601476" y="3076261"/>
                </a:lnTo>
                <a:lnTo>
                  <a:pt x="0" y="3076261"/>
                </a:lnTo>
                <a:lnTo>
                  <a:pt x="0" y="0"/>
                </a:lnTo>
                <a:close/>
              </a:path>
            </a:pathLst>
          </a:custGeom>
          <a:blipFill>
            <a:blip r:embed="rId5"/>
            <a:stretch>
              <a:fillRect/>
            </a:stretch>
          </a:blipFill>
        </p:spPr>
        <p:txBody>
          <a:bodyPr/>
          <a:lstStyle/>
          <a:p>
            <a:endParaRPr lang="en-VN"/>
          </a:p>
        </p:txBody>
      </p:sp>
      <p:sp>
        <p:nvSpPr>
          <p:cNvPr id="11" name="TextBox 11"/>
          <p:cNvSpPr txBox="1"/>
          <p:nvPr/>
        </p:nvSpPr>
        <p:spPr>
          <a:xfrm>
            <a:off x="1028700" y="1086973"/>
            <a:ext cx="12474038" cy="877570"/>
          </a:xfrm>
          <a:prstGeom prst="rect">
            <a:avLst/>
          </a:prstGeom>
        </p:spPr>
        <p:txBody>
          <a:bodyPr lIns="0" tIns="0" rIns="0" bIns="0" rtlCol="0" anchor="t">
            <a:spAutoFit/>
          </a:bodyPr>
          <a:lstStyle/>
          <a:p>
            <a:pPr marL="0" lvl="0" indent="0" algn="l">
              <a:lnSpc>
                <a:spcPts val="6710"/>
              </a:lnSpc>
            </a:pPr>
            <a:r>
              <a:rPr lang="en-US" sz="6100" spc="488">
                <a:solidFill>
                  <a:srgbClr val="0F1035"/>
                </a:solidFill>
                <a:latin typeface="League Spartan"/>
              </a:rPr>
              <a:t>METHODOLOGY</a:t>
            </a:r>
          </a:p>
        </p:txBody>
      </p:sp>
      <p:sp>
        <p:nvSpPr>
          <p:cNvPr id="12" name="TextBox 12"/>
          <p:cNvSpPr txBox="1"/>
          <p:nvPr/>
        </p:nvSpPr>
        <p:spPr>
          <a:xfrm>
            <a:off x="1028700" y="2738137"/>
            <a:ext cx="3086100" cy="564129"/>
          </a:xfrm>
          <a:prstGeom prst="rect">
            <a:avLst/>
          </a:prstGeom>
        </p:spPr>
        <p:txBody>
          <a:bodyPr wrap="square" lIns="0" tIns="0" rIns="0" bIns="0" rtlCol="0" anchor="t">
            <a:spAutoFit/>
          </a:bodyPr>
          <a:lstStyle/>
          <a:p>
            <a:pPr marL="0" lvl="0" indent="0" algn="ctr">
              <a:lnSpc>
                <a:spcPts val="4759"/>
              </a:lnSpc>
              <a:spcBef>
                <a:spcPct val="0"/>
              </a:spcBef>
            </a:pPr>
            <a:r>
              <a:rPr lang="en-US" sz="3399" u="none" strike="noStrike" dirty="0">
                <a:solidFill>
                  <a:srgbClr val="0F1035"/>
                </a:solidFill>
                <a:latin typeface="Inter Bold"/>
              </a:rPr>
              <a:t>Why Docker?</a:t>
            </a:r>
          </a:p>
        </p:txBody>
      </p:sp>
      <p:sp>
        <p:nvSpPr>
          <p:cNvPr id="13" name="TextBox 13"/>
          <p:cNvSpPr txBox="1"/>
          <p:nvPr/>
        </p:nvSpPr>
        <p:spPr>
          <a:xfrm>
            <a:off x="1028700" y="3499519"/>
            <a:ext cx="5909146" cy="17900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F1035"/>
                </a:solidFill>
                <a:latin typeface="Inter"/>
              </a:rPr>
              <a:t>Highly extensible</a:t>
            </a:r>
          </a:p>
          <a:p>
            <a:pPr marL="734059" lvl="1" indent="-367030" algn="l">
              <a:lnSpc>
                <a:spcPts val="4759"/>
              </a:lnSpc>
              <a:buFont typeface="Arial"/>
              <a:buChar char="•"/>
            </a:pPr>
            <a:r>
              <a:rPr lang="en-US" sz="3399">
                <a:solidFill>
                  <a:srgbClr val="0F1035"/>
                </a:solidFill>
                <a:latin typeface="Inter"/>
              </a:rPr>
              <a:t>Ease of Use</a:t>
            </a:r>
          </a:p>
          <a:p>
            <a:pPr marL="734059" lvl="1" indent="-367030" algn="l">
              <a:lnSpc>
                <a:spcPts val="4759"/>
              </a:lnSpc>
              <a:buFont typeface="Arial"/>
              <a:buChar char="•"/>
            </a:pPr>
            <a:r>
              <a:rPr lang="en-US" sz="3399">
                <a:solidFill>
                  <a:srgbClr val="0F1035"/>
                </a:solidFill>
                <a:latin typeface="Inter"/>
              </a:rPr>
              <a:t>Solves “Works on my PC”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86820" y="0"/>
            <a:ext cx="5537937" cy="6257281"/>
            <a:chOff x="0" y="0"/>
            <a:chExt cx="812800" cy="918378"/>
          </a:xfrm>
        </p:grpSpPr>
        <p:sp>
          <p:nvSpPr>
            <p:cNvPr id="3" name="Freeform 3"/>
            <p:cNvSpPr/>
            <p:nvPr/>
          </p:nvSpPr>
          <p:spPr>
            <a:xfrm>
              <a:off x="0" y="0"/>
              <a:ext cx="812800" cy="918378"/>
            </a:xfrm>
            <a:custGeom>
              <a:avLst/>
              <a:gdLst/>
              <a:ahLst/>
              <a:cxnLst/>
              <a:rect l="l" t="t" r="r" b="b"/>
              <a:pathLst>
                <a:path w="812800" h="918378">
                  <a:moveTo>
                    <a:pt x="406400" y="918378"/>
                  </a:moveTo>
                  <a:lnTo>
                    <a:pt x="812800" y="0"/>
                  </a:lnTo>
                  <a:lnTo>
                    <a:pt x="0" y="0"/>
                  </a:lnTo>
                  <a:lnTo>
                    <a:pt x="406400" y="918378"/>
                  </a:lnTo>
                  <a:close/>
                </a:path>
              </a:pathLst>
            </a:custGeom>
            <a:solidFill>
              <a:srgbClr val="0F1035"/>
            </a:solidFill>
          </p:spPr>
          <p:txBody>
            <a:bodyPr/>
            <a:lstStyle/>
            <a:p>
              <a:endParaRPr lang="en-VN"/>
            </a:p>
          </p:txBody>
        </p:sp>
        <p:sp>
          <p:nvSpPr>
            <p:cNvPr id="4" name="TextBox 4"/>
            <p:cNvSpPr txBox="1"/>
            <p:nvPr/>
          </p:nvSpPr>
          <p:spPr>
            <a:xfrm>
              <a:off x="127000" y="17973"/>
              <a:ext cx="558800" cy="474015"/>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10388791" y="5020861"/>
            <a:ext cx="7899209" cy="5266139"/>
          </a:xfrm>
          <a:custGeom>
            <a:avLst/>
            <a:gdLst/>
            <a:ahLst/>
            <a:cxnLst/>
            <a:rect l="l" t="t" r="r" b="b"/>
            <a:pathLst>
              <a:path w="7899209" h="5266139">
                <a:moveTo>
                  <a:pt x="0" y="0"/>
                </a:moveTo>
                <a:lnTo>
                  <a:pt x="7899209" y="0"/>
                </a:lnTo>
                <a:lnTo>
                  <a:pt x="7899209" y="5266139"/>
                </a:lnTo>
                <a:lnTo>
                  <a:pt x="0" y="5266139"/>
                </a:lnTo>
                <a:lnTo>
                  <a:pt x="0" y="0"/>
                </a:lnTo>
                <a:close/>
              </a:path>
            </a:pathLst>
          </a:custGeom>
          <a:blipFill>
            <a:blip r:embed="rId3"/>
            <a:stretch>
              <a:fillRect/>
            </a:stretch>
          </a:blipFill>
        </p:spPr>
        <p:txBody>
          <a:bodyPr/>
          <a:lstStyle/>
          <a:p>
            <a:endParaRPr lang="en-VN"/>
          </a:p>
        </p:txBody>
      </p:sp>
      <p:sp>
        <p:nvSpPr>
          <p:cNvPr id="6" name="Freeform 6"/>
          <p:cNvSpPr/>
          <p:nvPr/>
        </p:nvSpPr>
        <p:spPr>
          <a:xfrm>
            <a:off x="11938" y="6037499"/>
            <a:ext cx="4258001" cy="4214773"/>
          </a:xfrm>
          <a:custGeom>
            <a:avLst/>
            <a:gdLst/>
            <a:ahLst/>
            <a:cxnLst/>
            <a:rect l="l" t="t" r="r" b="b"/>
            <a:pathLst>
              <a:path w="4258001" h="4214773">
                <a:moveTo>
                  <a:pt x="0" y="0"/>
                </a:moveTo>
                <a:lnTo>
                  <a:pt x="4258001" y="0"/>
                </a:lnTo>
                <a:lnTo>
                  <a:pt x="4258001" y="4214772"/>
                </a:lnTo>
                <a:lnTo>
                  <a:pt x="0" y="4214772"/>
                </a:lnTo>
                <a:lnTo>
                  <a:pt x="0" y="0"/>
                </a:lnTo>
                <a:close/>
              </a:path>
            </a:pathLst>
          </a:custGeom>
          <a:blipFill>
            <a:blip r:embed="rId4"/>
            <a:stretch>
              <a:fillRect/>
            </a:stretch>
          </a:blipFill>
        </p:spPr>
        <p:txBody>
          <a:bodyPr/>
          <a:lstStyle/>
          <a:p>
            <a:endParaRPr lang="en-VN"/>
          </a:p>
        </p:txBody>
      </p:sp>
      <p:sp>
        <p:nvSpPr>
          <p:cNvPr id="7" name="Freeform 7"/>
          <p:cNvSpPr/>
          <p:nvPr/>
        </p:nvSpPr>
        <p:spPr>
          <a:xfrm>
            <a:off x="5379278" y="6190458"/>
            <a:ext cx="5009513" cy="4180044"/>
          </a:xfrm>
          <a:custGeom>
            <a:avLst/>
            <a:gdLst/>
            <a:ahLst/>
            <a:cxnLst/>
            <a:rect l="l" t="t" r="r" b="b"/>
            <a:pathLst>
              <a:path w="5009513" h="4180044">
                <a:moveTo>
                  <a:pt x="0" y="0"/>
                </a:moveTo>
                <a:lnTo>
                  <a:pt x="5009513" y="0"/>
                </a:lnTo>
                <a:lnTo>
                  <a:pt x="5009513" y="4180045"/>
                </a:lnTo>
                <a:lnTo>
                  <a:pt x="0" y="4180045"/>
                </a:lnTo>
                <a:lnTo>
                  <a:pt x="0" y="0"/>
                </a:lnTo>
                <a:close/>
              </a:path>
            </a:pathLst>
          </a:custGeom>
          <a:blipFill>
            <a:blip r:embed="rId5"/>
            <a:stretch>
              <a:fillRect b="-73909"/>
            </a:stretch>
          </a:blipFill>
        </p:spPr>
        <p:txBody>
          <a:bodyPr/>
          <a:lstStyle/>
          <a:p>
            <a:endParaRPr lang="en-VN"/>
          </a:p>
        </p:txBody>
      </p:sp>
      <p:grpSp>
        <p:nvGrpSpPr>
          <p:cNvPr id="8" name="Group 8"/>
          <p:cNvGrpSpPr/>
          <p:nvPr/>
        </p:nvGrpSpPr>
        <p:grpSpPr>
          <a:xfrm>
            <a:off x="4422339" y="7944391"/>
            <a:ext cx="959475" cy="672180"/>
            <a:chOff x="0" y="0"/>
            <a:chExt cx="812800" cy="569423"/>
          </a:xfrm>
        </p:grpSpPr>
        <p:sp>
          <p:nvSpPr>
            <p:cNvPr id="9" name="Freeform 9"/>
            <p:cNvSpPr/>
            <p:nvPr/>
          </p:nvSpPr>
          <p:spPr>
            <a:xfrm>
              <a:off x="0" y="0"/>
              <a:ext cx="812800" cy="569423"/>
            </a:xfrm>
            <a:custGeom>
              <a:avLst/>
              <a:gdLst/>
              <a:ahLst/>
              <a:cxnLst/>
              <a:rect l="l" t="t" r="r" b="b"/>
              <a:pathLst>
                <a:path w="812800" h="569423">
                  <a:moveTo>
                    <a:pt x="812800" y="284712"/>
                  </a:moveTo>
                  <a:lnTo>
                    <a:pt x="406400" y="0"/>
                  </a:lnTo>
                  <a:lnTo>
                    <a:pt x="406400" y="203200"/>
                  </a:lnTo>
                  <a:lnTo>
                    <a:pt x="0" y="203200"/>
                  </a:lnTo>
                  <a:lnTo>
                    <a:pt x="0" y="366223"/>
                  </a:lnTo>
                  <a:lnTo>
                    <a:pt x="406400" y="366223"/>
                  </a:lnTo>
                  <a:lnTo>
                    <a:pt x="406400" y="569423"/>
                  </a:lnTo>
                  <a:lnTo>
                    <a:pt x="812800" y="284712"/>
                  </a:lnTo>
                  <a:close/>
                </a:path>
              </a:pathLst>
            </a:custGeom>
            <a:solidFill>
              <a:srgbClr val="0C356A"/>
            </a:solidFill>
          </p:spPr>
          <p:txBody>
            <a:bodyPr/>
            <a:lstStyle/>
            <a:p>
              <a:endParaRPr lang="en-VN"/>
            </a:p>
          </p:txBody>
        </p:sp>
        <p:sp>
          <p:nvSpPr>
            <p:cNvPr id="10" name="TextBox 10"/>
            <p:cNvSpPr txBox="1"/>
            <p:nvPr/>
          </p:nvSpPr>
          <p:spPr>
            <a:xfrm>
              <a:off x="0" y="155575"/>
              <a:ext cx="711200" cy="210648"/>
            </a:xfrm>
            <a:prstGeom prst="rect">
              <a:avLst/>
            </a:prstGeom>
          </p:spPr>
          <p:txBody>
            <a:bodyPr lIns="50800" tIns="50800" rIns="50800" bIns="50800" rtlCol="0" anchor="ctr"/>
            <a:lstStyle/>
            <a:p>
              <a:pPr algn="ctr">
                <a:lnSpc>
                  <a:spcPts val="3693"/>
                </a:lnSpc>
              </a:pPr>
              <a:endParaRPr/>
            </a:p>
          </p:txBody>
        </p:sp>
      </p:grpSp>
      <p:sp>
        <p:nvSpPr>
          <p:cNvPr id="11" name="TextBox 11"/>
          <p:cNvSpPr txBox="1"/>
          <p:nvPr/>
        </p:nvSpPr>
        <p:spPr>
          <a:xfrm>
            <a:off x="891513" y="2163736"/>
            <a:ext cx="12738776" cy="447333"/>
          </a:xfrm>
          <a:prstGeom prst="rect">
            <a:avLst/>
          </a:prstGeom>
        </p:spPr>
        <p:txBody>
          <a:bodyPr lIns="0" tIns="0" rIns="0" bIns="0" rtlCol="0" anchor="t">
            <a:spAutoFit/>
          </a:bodyPr>
          <a:lstStyle/>
          <a:p>
            <a:pPr marL="569642" lvl="1" indent="-284821" algn="l">
              <a:lnSpc>
                <a:spcPts val="3693"/>
              </a:lnSpc>
              <a:buFont typeface="Arial"/>
              <a:buChar char="•"/>
            </a:pPr>
            <a:r>
              <a:rPr lang="en-US" sz="2638">
                <a:solidFill>
                  <a:srgbClr val="000000"/>
                </a:solidFill>
                <a:latin typeface="Inter"/>
              </a:rPr>
              <a:t>The VN-Celeb dataset:</a:t>
            </a:r>
          </a:p>
        </p:txBody>
      </p:sp>
      <p:sp>
        <p:nvSpPr>
          <p:cNvPr id="12" name="TextBox 12"/>
          <p:cNvSpPr txBox="1"/>
          <p:nvPr/>
        </p:nvSpPr>
        <p:spPr>
          <a:xfrm>
            <a:off x="891513" y="1085850"/>
            <a:ext cx="11357602" cy="867768"/>
          </a:xfrm>
          <a:prstGeom prst="rect">
            <a:avLst/>
          </a:prstGeom>
        </p:spPr>
        <p:txBody>
          <a:bodyPr lIns="0" tIns="0" rIns="0" bIns="0" rtlCol="0" anchor="t">
            <a:spAutoFit/>
          </a:bodyPr>
          <a:lstStyle/>
          <a:p>
            <a:pPr marL="0" lvl="0" indent="0" algn="l">
              <a:lnSpc>
                <a:spcPts val="6685"/>
              </a:lnSpc>
            </a:pPr>
            <a:r>
              <a:rPr lang="en-US" sz="6078" spc="486">
                <a:solidFill>
                  <a:srgbClr val="0F1035"/>
                </a:solidFill>
                <a:latin typeface="League Spartan"/>
              </a:rPr>
              <a:t>EVALUATION DATASET </a:t>
            </a:r>
          </a:p>
        </p:txBody>
      </p:sp>
      <p:sp>
        <p:nvSpPr>
          <p:cNvPr id="13" name="TextBox 13"/>
          <p:cNvSpPr txBox="1"/>
          <p:nvPr/>
        </p:nvSpPr>
        <p:spPr>
          <a:xfrm>
            <a:off x="2208289" y="2766064"/>
            <a:ext cx="4665792" cy="1298859"/>
          </a:xfrm>
          <a:prstGeom prst="rect">
            <a:avLst/>
          </a:prstGeom>
        </p:spPr>
        <p:txBody>
          <a:bodyPr lIns="0" tIns="0" rIns="0" bIns="0" rtlCol="0" anchor="t">
            <a:spAutoFit/>
          </a:bodyPr>
          <a:lstStyle/>
          <a:p>
            <a:pPr algn="l">
              <a:lnSpc>
                <a:spcPts val="3440"/>
              </a:lnSpc>
            </a:pPr>
            <a:r>
              <a:rPr lang="en-US" sz="2457">
                <a:solidFill>
                  <a:srgbClr val="000000"/>
                </a:solidFill>
                <a:latin typeface="Inter"/>
              </a:rPr>
              <a:t>&gt; Number of images: 4720</a:t>
            </a:r>
          </a:p>
          <a:p>
            <a:pPr algn="l">
              <a:lnSpc>
                <a:spcPts val="3440"/>
              </a:lnSpc>
            </a:pPr>
            <a:r>
              <a:rPr lang="en-US" sz="2457">
                <a:solidFill>
                  <a:srgbClr val="000000"/>
                </a:solidFill>
                <a:latin typeface="Inter"/>
              </a:rPr>
              <a:t>&gt; Image type: facial images</a:t>
            </a:r>
          </a:p>
          <a:p>
            <a:pPr algn="l">
              <a:lnSpc>
                <a:spcPts val="3440"/>
              </a:lnSpc>
            </a:pPr>
            <a:endParaRPr lang="en-US" sz="2457">
              <a:solidFill>
                <a:srgbClr val="000000"/>
              </a:solidFill>
              <a:latin typeface="Inter"/>
            </a:endParaRPr>
          </a:p>
        </p:txBody>
      </p:sp>
      <p:sp>
        <p:nvSpPr>
          <p:cNvPr id="14" name="TextBox 14"/>
          <p:cNvSpPr txBox="1"/>
          <p:nvPr/>
        </p:nvSpPr>
        <p:spPr>
          <a:xfrm>
            <a:off x="891513" y="3893473"/>
            <a:ext cx="14500957" cy="1185194"/>
          </a:xfrm>
          <a:prstGeom prst="rect">
            <a:avLst/>
          </a:prstGeom>
        </p:spPr>
        <p:txBody>
          <a:bodyPr lIns="0" tIns="0" rIns="0" bIns="0" rtlCol="0" anchor="t">
            <a:spAutoFit/>
          </a:bodyPr>
          <a:lstStyle/>
          <a:p>
            <a:pPr marL="569642" lvl="1" indent="-284821" algn="l">
              <a:lnSpc>
                <a:spcPts val="4933"/>
              </a:lnSpc>
              <a:buFont typeface="Arial"/>
              <a:buChar char="•"/>
            </a:pPr>
            <a:r>
              <a:rPr lang="en-US" sz="2638">
                <a:solidFill>
                  <a:srgbClr val="000000"/>
                </a:solidFill>
                <a:latin typeface="Inter"/>
              </a:rPr>
              <a:t>Extraction method: GhostFaceNets model =&gt; 512-dimensional embedding vector</a:t>
            </a:r>
          </a:p>
          <a:p>
            <a:pPr marL="569642" lvl="1" indent="-284821" algn="l">
              <a:lnSpc>
                <a:spcPts val="4933"/>
              </a:lnSpc>
              <a:buFont typeface="Arial"/>
              <a:buChar char="•"/>
            </a:pPr>
            <a:r>
              <a:rPr lang="en-US" sz="2638">
                <a:solidFill>
                  <a:srgbClr val="000000"/>
                </a:solidFill>
                <a:latin typeface="Inter"/>
              </a:rPr>
              <a:t>Use Faiss (Facebook AI Similarity Search) for face recognition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86820" y="0"/>
            <a:ext cx="5537937" cy="6257281"/>
            <a:chOff x="0" y="0"/>
            <a:chExt cx="812800" cy="918378"/>
          </a:xfrm>
        </p:grpSpPr>
        <p:sp>
          <p:nvSpPr>
            <p:cNvPr id="3" name="Freeform 3"/>
            <p:cNvSpPr/>
            <p:nvPr/>
          </p:nvSpPr>
          <p:spPr>
            <a:xfrm>
              <a:off x="0" y="0"/>
              <a:ext cx="812800" cy="918378"/>
            </a:xfrm>
            <a:custGeom>
              <a:avLst/>
              <a:gdLst/>
              <a:ahLst/>
              <a:cxnLst/>
              <a:rect l="l" t="t" r="r" b="b"/>
              <a:pathLst>
                <a:path w="812800" h="918378">
                  <a:moveTo>
                    <a:pt x="406400" y="918378"/>
                  </a:moveTo>
                  <a:lnTo>
                    <a:pt x="812800" y="0"/>
                  </a:lnTo>
                  <a:lnTo>
                    <a:pt x="0" y="0"/>
                  </a:lnTo>
                  <a:lnTo>
                    <a:pt x="406400" y="918378"/>
                  </a:lnTo>
                  <a:close/>
                </a:path>
              </a:pathLst>
            </a:custGeom>
            <a:solidFill>
              <a:srgbClr val="0F1035"/>
            </a:solidFill>
          </p:spPr>
          <p:txBody>
            <a:bodyPr/>
            <a:lstStyle/>
            <a:p>
              <a:endParaRPr lang="en-VN"/>
            </a:p>
          </p:txBody>
        </p:sp>
        <p:sp>
          <p:nvSpPr>
            <p:cNvPr id="4" name="TextBox 4"/>
            <p:cNvSpPr txBox="1"/>
            <p:nvPr/>
          </p:nvSpPr>
          <p:spPr>
            <a:xfrm>
              <a:off x="127000" y="17973"/>
              <a:ext cx="558800" cy="474015"/>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6832058" y="5916266"/>
            <a:ext cx="9315255" cy="2635613"/>
          </a:xfrm>
          <a:custGeom>
            <a:avLst/>
            <a:gdLst/>
            <a:ahLst/>
            <a:cxnLst/>
            <a:rect l="l" t="t" r="r" b="b"/>
            <a:pathLst>
              <a:path w="9315255" h="2635613">
                <a:moveTo>
                  <a:pt x="0" y="0"/>
                </a:moveTo>
                <a:lnTo>
                  <a:pt x="9315255" y="0"/>
                </a:lnTo>
                <a:lnTo>
                  <a:pt x="9315255" y="2635613"/>
                </a:lnTo>
                <a:lnTo>
                  <a:pt x="0" y="2635613"/>
                </a:lnTo>
                <a:lnTo>
                  <a:pt x="0" y="0"/>
                </a:lnTo>
                <a:close/>
              </a:path>
            </a:pathLst>
          </a:custGeom>
          <a:blipFill>
            <a:blip r:embed="rId3"/>
            <a:stretch>
              <a:fillRect b="-1341"/>
            </a:stretch>
          </a:blipFill>
        </p:spPr>
        <p:txBody>
          <a:bodyPr/>
          <a:lstStyle/>
          <a:p>
            <a:endParaRPr lang="en-VN"/>
          </a:p>
        </p:txBody>
      </p:sp>
      <p:grpSp>
        <p:nvGrpSpPr>
          <p:cNvPr id="6" name="Group 6"/>
          <p:cNvGrpSpPr/>
          <p:nvPr/>
        </p:nvGrpSpPr>
        <p:grpSpPr>
          <a:xfrm>
            <a:off x="16905259" y="8904259"/>
            <a:ext cx="1012883" cy="101288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436"/>
            </a:solidFill>
          </p:spPr>
          <p:txBody>
            <a:bodyPr/>
            <a:lstStyle/>
            <a:p>
              <a:endParaRPr lang="en-VN"/>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693"/>
                </a:lnSpc>
              </a:pPr>
              <a:endParaRPr/>
            </a:p>
          </p:txBody>
        </p:sp>
      </p:grpSp>
      <p:sp>
        <p:nvSpPr>
          <p:cNvPr id="9" name="Freeform 9"/>
          <p:cNvSpPr/>
          <p:nvPr/>
        </p:nvSpPr>
        <p:spPr>
          <a:xfrm>
            <a:off x="17196875" y="9089530"/>
            <a:ext cx="429650" cy="642340"/>
          </a:xfrm>
          <a:custGeom>
            <a:avLst/>
            <a:gdLst/>
            <a:ahLst/>
            <a:cxnLst/>
            <a:rect l="l" t="t" r="r" b="b"/>
            <a:pathLst>
              <a:path w="429650" h="642340">
                <a:moveTo>
                  <a:pt x="0" y="0"/>
                </a:moveTo>
                <a:lnTo>
                  <a:pt x="429650" y="0"/>
                </a:lnTo>
                <a:lnTo>
                  <a:pt x="429650" y="642340"/>
                </a:lnTo>
                <a:lnTo>
                  <a:pt x="0" y="6423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a:p>
        </p:txBody>
      </p:sp>
      <p:sp>
        <p:nvSpPr>
          <p:cNvPr id="10" name="TextBox 10"/>
          <p:cNvSpPr txBox="1"/>
          <p:nvPr/>
        </p:nvSpPr>
        <p:spPr>
          <a:xfrm>
            <a:off x="891513" y="1085850"/>
            <a:ext cx="5224835" cy="1715493"/>
          </a:xfrm>
          <a:prstGeom prst="rect">
            <a:avLst/>
          </a:prstGeom>
        </p:spPr>
        <p:txBody>
          <a:bodyPr lIns="0" tIns="0" rIns="0" bIns="0" rtlCol="0" anchor="t">
            <a:spAutoFit/>
          </a:bodyPr>
          <a:lstStyle/>
          <a:p>
            <a:pPr algn="l">
              <a:lnSpc>
                <a:spcPts val="6685"/>
              </a:lnSpc>
            </a:pPr>
            <a:r>
              <a:rPr lang="en-US" sz="6078" spc="486">
                <a:solidFill>
                  <a:srgbClr val="0F1035"/>
                </a:solidFill>
                <a:latin typeface="League Spartan"/>
              </a:rPr>
              <a:t>RESULTS &amp;</a:t>
            </a:r>
          </a:p>
          <a:p>
            <a:pPr marL="0" lvl="0" indent="0" algn="l">
              <a:lnSpc>
                <a:spcPts val="6685"/>
              </a:lnSpc>
            </a:pPr>
            <a:r>
              <a:rPr lang="en-US" sz="6078" spc="486">
                <a:solidFill>
                  <a:srgbClr val="0F1035"/>
                </a:solidFill>
                <a:latin typeface="League Spartan"/>
              </a:rPr>
              <a:t>ANALYSIS</a:t>
            </a:r>
          </a:p>
        </p:txBody>
      </p:sp>
      <p:sp>
        <p:nvSpPr>
          <p:cNvPr id="11" name="TextBox 11"/>
          <p:cNvSpPr txBox="1"/>
          <p:nvPr/>
        </p:nvSpPr>
        <p:spPr>
          <a:xfrm>
            <a:off x="6832058" y="2990327"/>
            <a:ext cx="11086083" cy="2573514"/>
          </a:xfrm>
          <a:prstGeom prst="rect">
            <a:avLst/>
          </a:prstGeom>
        </p:spPr>
        <p:txBody>
          <a:bodyPr lIns="0" tIns="0" rIns="0" bIns="0" rtlCol="0" anchor="t">
            <a:spAutoFit/>
          </a:bodyPr>
          <a:lstStyle/>
          <a:p>
            <a:pPr marL="478883" lvl="1" indent="-239442" algn="l">
              <a:lnSpc>
                <a:spcPts val="4147"/>
              </a:lnSpc>
              <a:buFont typeface="Arial"/>
              <a:buChar char="•"/>
            </a:pPr>
            <a:r>
              <a:rPr lang="en-US" sz="2218">
                <a:solidFill>
                  <a:srgbClr val="000000"/>
                </a:solidFill>
                <a:latin typeface="Inter"/>
              </a:rPr>
              <a:t>Accuracy: </a:t>
            </a:r>
            <a:r>
              <a:rPr lang="en-US" sz="2218">
                <a:solidFill>
                  <a:srgbClr val="FF3131"/>
                </a:solidFill>
                <a:latin typeface="Inter Bold"/>
              </a:rPr>
              <a:t>93.28%</a:t>
            </a:r>
            <a:r>
              <a:rPr lang="en-US" sz="2218">
                <a:solidFill>
                  <a:srgbClr val="000000"/>
                </a:solidFill>
                <a:latin typeface="Inter"/>
              </a:rPr>
              <a:t> - How often the app is right overall</a:t>
            </a:r>
          </a:p>
          <a:p>
            <a:pPr marL="478883" lvl="1" indent="-239442" algn="l">
              <a:lnSpc>
                <a:spcPts val="4147"/>
              </a:lnSpc>
              <a:buFont typeface="Arial"/>
              <a:buChar char="•"/>
            </a:pPr>
            <a:r>
              <a:rPr lang="en-US" sz="2218">
                <a:solidFill>
                  <a:srgbClr val="000000"/>
                </a:solidFill>
                <a:latin typeface="Inter"/>
              </a:rPr>
              <a:t>Precision: </a:t>
            </a:r>
            <a:r>
              <a:rPr lang="en-US" sz="2218">
                <a:solidFill>
                  <a:srgbClr val="FF3131"/>
                </a:solidFill>
                <a:latin typeface="Inter Bold"/>
              </a:rPr>
              <a:t>83.63%</a:t>
            </a:r>
            <a:r>
              <a:rPr lang="en-US" sz="2218">
                <a:solidFill>
                  <a:srgbClr val="000000"/>
                </a:solidFill>
                <a:latin typeface="Inter"/>
              </a:rPr>
              <a:t> - How often the app recognizes someone correctly</a:t>
            </a:r>
          </a:p>
          <a:p>
            <a:pPr marL="478883" lvl="1" indent="-239442" algn="l">
              <a:lnSpc>
                <a:spcPts val="4147"/>
              </a:lnSpc>
              <a:buFont typeface="Arial"/>
              <a:buChar char="•"/>
            </a:pPr>
            <a:r>
              <a:rPr lang="en-US" sz="2218">
                <a:solidFill>
                  <a:srgbClr val="000000"/>
                </a:solidFill>
                <a:latin typeface="Inter"/>
              </a:rPr>
              <a:t>Recall: </a:t>
            </a:r>
            <a:r>
              <a:rPr lang="en-US" sz="2218">
                <a:solidFill>
                  <a:srgbClr val="FF3131"/>
                </a:solidFill>
                <a:latin typeface="Inter Bold"/>
              </a:rPr>
              <a:t>86.48%</a:t>
            </a:r>
            <a:r>
              <a:rPr lang="en-US" sz="2218">
                <a:solidFill>
                  <a:srgbClr val="000000"/>
                </a:solidFill>
                <a:latin typeface="Inter"/>
              </a:rPr>
              <a:t> - How often the app finds everyone it should </a:t>
            </a:r>
          </a:p>
          <a:p>
            <a:pPr marL="478883" lvl="1" indent="-239442" algn="l">
              <a:lnSpc>
                <a:spcPts val="4147"/>
              </a:lnSpc>
              <a:buFont typeface="Arial"/>
              <a:buChar char="•"/>
            </a:pPr>
            <a:r>
              <a:rPr lang="en-US" sz="2218">
                <a:solidFill>
                  <a:srgbClr val="000000"/>
                </a:solidFill>
                <a:latin typeface="Inter"/>
              </a:rPr>
              <a:t>F1-Score: </a:t>
            </a:r>
            <a:r>
              <a:rPr lang="en-US" sz="2218">
                <a:solidFill>
                  <a:srgbClr val="FF3131"/>
                </a:solidFill>
                <a:latin typeface="Inter Bold"/>
              </a:rPr>
              <a:t>85.03%</a:t>
            </a:r>
            <a:r>
              <a:rPr lang="en-US" sz="2218">
                <a:solidFill>
                  <a:srgbClr val="000000"/>
                </a:solidFill>
                <a:latin typeface="Inter"/>
              </a:rPr>
              <a:t> - How good the app is for both finding the correct faces and avoiding mistakes</a:t>
            </a:r>
          </a:p>
        </p:txBody>
      </p:sp>
      <p:pic>
        <p:nvPicPr>
          <p:cNvPr id="12" name="Picture 12"/>
          <p:cNvPicPr>
            <a:picLocks noChangeAspect="1"/>
          </p:cNvPicPr>
          <p:nvPr/>
        </p:nvPicPr>
        <p:blipFill>
          <a:blip r:embed="rId6"/>
          <a:stretch>
            <a:fillRect/>
          </a:stretch>
        </p:blipFill>
        <p:spPr>
          <a:xfrm>
            <a:off x="333988" y="2571115"/>
            <a:ext cx="6676026" cy="66903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52859" y="8751859"/>
            <a:ext cx="1012883" cy="101288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436"/>
            </a:solidFill>
          </p:spPr>
          <p:txBody>
            <a:bodyPr/>
            <a:lstStyle/>
            <a:p>
              <a:endParaRPr lang="en-VN"/>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17069590" y="8937130"/>
            <a:ext cx="429650" cy="642340"/>
          </a:xfrm>
          <a:custGeom>
            <a:avLst/>
            <a:gdLst/>
            <a:ahLst/>
            <a:cxnLst/>
            <a:rect l="l" t="t" r="r" b="b"/>
            <a:pathLst>
              <a:path w="429650" h="642340">
                <a:moveTo>
                  <a:pt x="0" y="0"/>
                </a:moveTo>
                <a:lnTo>
                  <a:pt x="429650" y="0"/>
                </a:lnTo>
                <a:lnTo>
                  <a:pt x="429650" y="642340"/>
                </a:lnTo>
                <a:lnTo>
                  <a:pt x="0" y="642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grpSp>
        <p:nvGrpSpPr>
          <p:cNvPr id="6" name="Group 6"/>
          <p:cNvGrpSpPr/>
          <p:nvPr/>
        </p:nvGrpSpPr>
        <p:grpSpPr>
          <a:xfrm>
            <a:off x="16280188" y="0"/>
            <a:ext cx="5537937" cy="6257281"/>
            <a:chOff x="0" y="0"/>
            <a:chExt cx="812800" cy="918378"/>
          </a:xfrm>
        </p:grpSpPr>
        <p:sp>
          <p:nvSpPr>
            <p:cNvPr id="7" name="Freeform 7"/>
            <p:cNvSpPr/>
            <p:nvPr/>
          </p:nvSpPr>
          <p:spPr>
            <a:xfrm>
              <a:off x="0" y="0"/>
              <a:ext cx="812800" cy="918378"/>
            </a:xfrm>
            <a:custGeom>
              <a:avLst/>
              <a:gdLst/>
              <a:ahLst/>
              <a:cxnLst/>
              <a:rect l="l" t="t" r="r" b="b"/>
              <a:pathLst>
                <a:path w="812800" h="918378">
                  <a:moveTo>
                    <a:pt x="406400" y="918378"/>
                  </a:moveTo>
                  <a:lnTo>
                    <a:pt x="812800" y="0"/>
                  </a:lnTo>
                  <a:lnTo>
                    <a:pt x="0" y="0"/>
                  </a:lnTo>
                  <a:lnTo>
                    <a:pt x="406400" y="918378"/>
                  </a:lnTo>
                  <a:close/>
                </a:path>
              </a:pathLst>
            </a:custGeom>
            <a:solidFill>
              <a:srgbClr val="0F1035"/>
            </a:solidFill>
          </p:spPr>
          <p:txBody>
            <a:bodyPr/>
            <a:lstStyle/>
            <a:p>
              <a:endParaRPr lang="en-VN"/>
            </a:p>
          </p:txBody>
        </p:sp>
        <p:sp>
          <p:nvSpPr>
            <p:cNvPr id="8" name="TextBox 8"/>
            <p:cNvSpPr txBox="1"/>
            <p:nvPr/>
          </p:nvSpPr>
          <p:spPr>
            <a:xfrm>
              <a:off x="127000" y="17973"/>
              <a:ext cx="558800" cy="474015"/>
            </a:xfrm>
            <a:prstGeom prst="rect">
              <a:avLst/>
            </a:prstGeom>
          </p:spPr>
          <p:txBody>
            <a:bodyPr lIns="50800" tIns="50800" rIns="50800" bIns="50800" rtlCol="0" anchor="ctr"/>
            <a:lstStyle/>
            <a:p>
              <a:pPr algn="ctr">
                <a:lnSpc>
                  <a:spcPts val="3693"/>
                </a:lnSpc>
              </a:pPr>
              <a:endParaRPr/>
            </a:p>
          </p:txBody>
        </p:sp>
      </p:grpSp>
      <p:sp>
        <p:nvSpPr>
          <p:cNvPr id="9" name="Freeform 9"/>
          <p:cNvSpPr/>
          <p:nvPr/>
        </p:nvSpPr>
        <p:spPr>
          <a:xfrm>
            <a:off x="378272" y="3381938"/>
            <a:ext cx="7708367" cy="5750687"/>
          </a:xfrm>
          <a:custGeom>
            <a:avLst/>
            <a:gdLst/>
            <a:ahLst/>
            <a:cxnLst/>
            <a:rect l="l" t="t" r="r" b="b"/>
            <a:pathLst>
              <a:path w="7708367" h="5750687">
                <a:moveTo>
                  <a:pt x="0" y="0"/>
                </a:moveTo>
                <a:lnTo>
                  <a:pt x="7708367" y="0"/>
                </a:lnTo>
                <a:lnTo>
                  <a:pt x="7708367" y="5750686"/>
                </a:lnTo>
                <a:lnTo>
                  <a:pt x="0" y="5750686"/>
                </a:lnTo>
                <a:lnTo>
                  <a:pt x="0" y="0"/>
                </a:lnTo>
                <a:close/>
              </a:path>
            </a:pathLst>
          </a:custGeom>
          <a:blipFill>
            <a:blip r:embed="rId5"/>
            <a:stretch>
              <a:fillRect/>
            </a:stretch>
          </a:blipFill>
        </p:spPr>
        <p:txBody>
          <a:bodyPr/>
          <a:lstStyle/>
          <a:p>
            <a:endParaRPr lang="en-VN"/>
          </a:p>
        </p:txBody>
      </p:sp>
      <p:sp>
        <p:nvSpPr>
          <p:cNvPr id="10" name="TextBox 10"/>
          <p:cNvSpPr txBox="1"/>
          <p:nvPr/>
        </p:nvSpPr>
        <p:spPr>
          <a:xfrm>
            <a:off x="8295927" y="3703569"/>
            <a:ext cx="9412600" cy="2312966"/>
          </a:xfrm>
          <a:prstGeom prst="rect">
            <a:avLst/>
          </a:prstGeom>
        </p:spPr>
        <p:txBody>
          <a:bodyPr lIns="0" tIns="0" rIns="0" bIns="0" rtlCol="0" anchor="t">
            <a:spAutoFit/>
          </a:bodyPr>
          <a:lstStyle/>
          <a:p>
            <a:pPr algn="l">
              <a:lnSpc>
                <a:spcPts val="4685"/>
              </a:lnSpc>
            </a:pPr>
            <a:r>
              <a:rPr lang="en-US" sz="2519">
                <a:solidFill>
                  <a:srgbClr val="000000"/>
                </a:solidFill>
                <a:latin typeface="Inter Bold"/>
              </a:rPr>
              <a:t>Receiver Operating Characteristic (ROC) Curve:</a:t>
            </a:r>
          </a:p>
          <a:p>
            <a:pPr marL="543895" lvl="1" indent="-271947" algn="l">
              <a:lnSpc>
                <a:spcPts val="4685"/>
              </a:lnSpc>
              <a:buFont typeface="Arial"/>
              <a:buChar char="•"/>
            </a:pPr>
            <a:r>
              <a:rPr lang="en-US" sz="2519">
                <a:solidFill>
                  <a:srgbClr val="000000"/>
                </a:solidFill>
                <a:latin typeface="Inter"/>
              </a:rPr>
              <a:t>Trade-off between True Positive Rate (TPR) and False Positive Rate (FPR)</a:t>
            </a:r>
          </a:p>
          <a:p>
            <a:pPr marL="543895" lvl="1" indent="-271947" algn="l">
              <a:lnSpc>
                <a:spcPts val="4685"/>
              </a:lnSpc>
              <a:buFont typeface="Arial"/>
              <a:buChar char="•"/>
            </a:pPr>
            <a:r>
              <a:rPr lang="en-US" sz="2519">
                <a:solidFill>
                  <a:srgbClr val="FF3131"/>
                </a:solidFill>
                <a:latin typeface="Inter"/>
              </a:rPr>
              <a:t>Closer to top-left corner = better performance</a:t>
            </a:r>
          </a:p>
        </p:txBody>
      </p:sp>
      <p:sp>
        <p:nvSpPr>
          <p:cNvPr id="11" name="TextBox 11"/>
          <p:cNvSpPr txBox="1"/>
          <p:nvPr/>
        </p:nvSpPr>
        <p:spPr>
          <a:xfrm>
            <a:off x="891513" y="1085850"/>
            <a:ext cx="7195126" cy="1715493"/>
          </a:xfrm>
          <a:prstGeom prst="rect">
            <a:avLst/>
          </a:prstGeom>
        </p:spPr>
        <p:txBody>
          <a:bodyPr lIns="0" tIns="0" rIns="0" bIns="0" rtlCol="0" anchor="t">
            <a:spAutoFit/>
          </a:bodyPr>
          <a:lstStyle/>
          <a:p>
            <a:pPr marL="0" lvl="0" indent="0" algn="l">
              <a:lnSpc>
                <a:spcPts val="6685"/>
              </a:lnSpc>
            </a:pPr>
            <a:r>
              <a:rPr lang="en-US" sz="6078" spc="486">
                <a:solidFill>
                  <a:srgbClr val="0F1035"/>
                </a:solidFill>
                <a:latin typeface="League Spartan"/>
              </a:rPr>
              <a:t>RESULTS &amp; ANALYSIS</a:t>
            </a:r>
          </a:p>
        </p:txBody>
      </p:sp>
      <p:sp>
        <p:nvSpPr>
          <p:cNvPr id="12" name="TextBox 12"/>
          <p:cNvSpPr txBox="1"/>
          <p:nvPr/>
        </p:nvSpPr>
        <p:spPr>
          <a:xfrm>
            <a:off x="8295927" y="6336102"/>
            <a:ext cx="9734790" cy="2312966"/>
          </a:xfrm>
          <a:prstGeom prst="rect">
            <a:avLst/>
          </a:prstGeom>
        </p:spPr>
        <p:txBody>
          <a:bodyPr lIns="0" tIns="0" rIns="0" bIns="0" rtlCol="0" anchor="t">
            <a:spAutoFit/>
          </a:bodyPr>
          <a:lstStyle/>
          <a:p>
            <a:pPr algn="l">
              <a:lnSpc>
                <a:spcPts val="4685"/>
              </a:lnSpc>
            </a:pPr>
            <a:r>
              <a:rPr lang="en-US" sz="2519">
                <a:solidFill>
                  <a:srgbClr val="000000"/>
                </a:solidFill>
                <a:latin typeface="Inter Bold"/>
              </a:rPr>
              <a:t>Area Under the Curve (AUC):</a:t>
            </a:r>
          </a:p>
          <a:p>
            <a:pPr marL="543895" lvl="1" indent="-271947" algn="l">
              <a:lnSpc>
                <a:spcPts val="4685"/>
              </a:lnSpc>
              <a:buFont typeface="Arial"/>
              <a:buChar char="•"/>
            </a:pPr>
            <a:r>
              <a:rPr lang="en-US" sz="2519">
                <a:solidFill>
                  <a:srgbClr val="000000"/>
                </a:solidFill>
                <a:latin typeface="Inter"/>
              </a:rPr>
              <a:t>Quantifies overall model effectiveness</a:t>
            </a:r>
          </a:p>
          <a:p>
            <a:pPr marL="543895" lvl="1" indent="-271947" algn="l">
              <a:lnSpc>
                <a:spcPts val="4685"/>
              </a:lnSpc>
              <a:buFont typeface="Arial"/>
              <a:buChar char="•"/>
            </a:pPr>
            <a:r>
              <a:rPr lang="en-US" sz="2519">
                <a:solidFill>
                  <a:srgbClr val="FF3131"/>
                </a:solidFill>
                <a:latin typeface="Inter"/>
              </a:rPr>
              <a:t>Higher AUC = better at distinguishing positive and negative cases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1027</Words>
  <Application>Microsoft Macintosh PowerPoint</Application>
  <PresentationFormat>Custom</PresentationFormat>
  <Paragraphs>90</Paragraphs>
  <Slides>11</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League Spartan</vt:lpstr>
      <vt:lpstr>Calibri</vt:lpstr>
      <vt:lpstr>Inter</vt:lpstr>
      <vt:lpstr>Inter Italics</vt:lpstr>
      <vt:lpstr>Inter Bold</vt:lpstr>
      <vt:lpstr>Proxima Nova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[Akathon4AIoT] Presentaion Slides</dc:title>
  <cp:lastModifiedBy>Thao Bui</cp:lastModifiedBy>
  <cp:revision>2</cp:revision>
  <dcterms:created xsi:type="dcterms:W3CDTF">2006-08-16T00:00:00Z</dcterms:created>
  <dcterms:modified xsi:type="dcterms:W3CDTF">2024-05-14T14:35:41Z</dcterms:modified>
  <dc:identifier>DAGDDwyAORE</dc:identifier>
</cp:coreProperties>
</file>